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 id="2147483684" r:id="rId4"/>
  </p:sldMasterIdLst>
  <p:notesMasterIdLst>
    <p:notesMasterId r:id="rId22"/>
  </p:notesMasterIdLst>
  <p:sldIdLst>
    <p:sldId id="257" r:id="rId5"/>
    <p:sldId id="258" r:id="rId6"/>
    <p:sldId id="259" r:id="rId7"/>
    <p:sldId id="260" r:id="rId8"/>
    <p:sldId id="263" r:id="rId9"/>
    <p:sldId id="264" r:id="rId10"/>
    <p:sldId id="265" r:id="rId11"/>
    <p:sldId id="268" r:id="rId12"/>
    <p:sldId id="269" r:id="rId13"/>
    <p:sldId id="270" r:id="rId14"/>
    <p:sldId id="271" r:id="rId15"/>
    <p:sldId id="272" r:id="rId16"/>
    <p:sldId id="273" r:id="rId17"/>
    <p:sldId id="275" r:id="rId18"/>
    <p:sldId id="276" r:id="rId19"/>
    <p:sldId id="277" r:id="rId20"/>
    <p:sldId id="278" r:id="rId21"/>
  </p:sldIdLst>
  <p:sldSz cx="9144000" cy="5143500" type="screen16x9"/>
  <p:notesSz cx="6858000" cy="9144000"/>
  <p:embeddedFontLst>
    <p:embeddedFont>
      <p:font typeface="Bebas Neue" panose="020B0606020202050201" pitchFamily="34" charset="0"/>
      <p:regular r:id="rId23"/>
    </p:embeddedFont>
    <p:embeddedFont>
      <p:font typeface="Roboto" panose="02000000000000000000" pitchFamily="2"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440">
          <p15:clr>
            <a:srgbClr val="747775"/>
          </p15:clr>
        </p15:guide>
        <p15:guide id="2" orient="horz" pos="554">
          <p15:clr>
            <a:srgbClr val="747775"/>
          </p15:clr>
        </p15:guide>
        <p15:guide id="3" orient="horz" pos="917">
          <p15:clr>
            <a:srgbClr val="747775"/>
          </p15:clr>
        </p15:guide>
        <p15:guide id="4" pos="340">
          <p15:clr>
            <a:srgbClr val="A4A3A4"/>
          </p15:clr>
        </p15:guide>
        <p15:guide id="5" orient="horz" pos="2867">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JC62phyDqFZvbBcSaIIVo7AwuU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13" autoAdjust="0"/>
    <p:restoredTop sz="94660"/>
  </p:normalViewPr>
  <p:slideViewPr>
    <p:cSldViewPr snapToGrid="0">
      <p:cViewPr varScale="1">
        <p:scale>
          <a:sx n="75" d="100"/>
          <a:sy n="75" d="100"/>
        </p:scale>
        <p:origin x="72" y="778"/>
      </p:cViewPr>
      <p:guideLst>
        <p:guide pos="5440"/>
        <p:guide orient="horz" pos="554"/>
        <p:guide orient="horz" pos="917"/>
        <p:guide pos="340"/>
        <p:guide orient="horz" pos="28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slide" Target="slides/slide17.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10" Type="http://schemas.openxmlformats.org/officeDocument/2006/relationships/slide" Target="slides/slide6.xml"/><Relationship Id="rId19" Type="http://schemas.openxmlformats.org/officeDocument/2006/relationships/slide" Target="slides/slide1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715449cfef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g3715449cfef_0_1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8" name="Google Shape;53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8" name="Google Shape;54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8" name="Google Shape;55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8" name="Google Shape;56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7" name="Google Shape;58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9" name="Google Shape;59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g3715449cfef_0_6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0" name="Google Shape;630;g3715449cfef_0_6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3715449cfef_0_6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4" name="Google Shape;644;g3715449cfef_0_6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715449cfef_0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g3715449cfef_0_3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715449cfef_0_3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g3715449cfef_0_3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1" name="Google Shape;46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0" name="Google Shape;47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8" name="Google Shape;51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8" name="Google Shape;52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g3715449cfef_0_669"/>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g3715449cfef_0_669"/>
          <p:cNvSpPr/>
          <p:nvPr/>
        </p:nvSpPr>
        <p:spPr>
          <a:xfrm flipH="1">
            <a:off x="8246400" y="4245875"/>
            <a:ext cx="897600" cy="897600"/>
          </a:xfrm>
          <a:prstGeom prst="round1Rect">
            <a:avLst>
              <a:gd name="adj" fmla="val 16667"/>
            </a:avLst>
          </a:prstGeom>
          <a:solidFill>
            <a:schemeClr val="lt1">
              <a:alpha val="6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g3715449cfef_0_669"/>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g3715449cfef_0_669"/>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g3715449cfef_0_66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
        <p:cNvGrpSpPr/>
        <p:nvPr/>
      </p:nvGrpSpPr>
      <p:grpSpPr>
        <a:xfrm>
          <a:off x="0" y="0"/>
          <a:ext cx="0" cy="0"/>
          <a:chOff x="0" y="0"/>
          <a:chExt cx="0" cy="0"/>
        </a:xfrm>
      </p:grpSpPr>
      <p:sp>
        <p:nvSpPr>
          <p:cNvPr id="55" name="Google Shape;55;g3715449cfef_0_714"/>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g3715449cfef_0_71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g3715449cfef_0_714"/>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58" name="Google Shape;58;g3715449cfef_0_71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9"/>
        <p:cNvGrpSpPr/>
        <p:nvPr/>
      </p:nvGrpSpPr>
      <p:grpSpPr>
        <a:xfrm>
          <a:off x="0" y="0"/>
          <a:ext cx="0" cy="0"/>
          <a:chOff x="0" y="0"/>
          <a:chExt cx="0" cy="0"/>
        </a:xfrm>
      </p:grpSpPr>
      <p:sp>
        <p:nvSpPr>
          <p:cNvPr id="60" name="Google Shape;60;g3715449cfef_0_719"/>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61" name="Google Shape;61;g3715449cfef_0_719"/>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g3715449cfef_0_71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g3715449cfef_0_394"/>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g3715449cfef_0_394"/>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g3715449cfef_0_394"/>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1" name="Google Shape;71;g3715449cfef_0_394"/>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2" name="Google Shape;72;g3715449cfef_0_39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73"/>
        <p:cNvGrpSpPr/>
        <p:nvPr/>
      </p:nvGrpSpPr>
      <p:grpSpPr>
        <a:xfrm>
          <a:off x="0" y="0"/>
          <a:ext cx="0" cy="0"/>
          <a:chOff x="0" y="0"/>
          <a:chExt cx="0" cy="0"/>
        </a:xfrm>
      </p:grpSpPr>
      <p:sp>
        <p:nvSpPr>
          <p:cNvPr id="74" name="Google Shape;74;g3715449cfef_0_40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5"/>
        <p:cNvGrpSpPr/>
        <p:nvPr/>
      </p:nvGrpSpPr>
      <p:grpSpPr>
        <a:xfrm>
          <a:off x="0" y="0"/>
          <a:ext cx="0" cy="0"/>
          <a:chOff x="0" y="0"/>
          <a:chExt cx="0" cy="0"/>
        </a:xfrm>
      </p:grpSpPr>
      <p:sp>
        <p:nvSpPr>
          <p:cNvPr id="76" name="Google Shape;76;g3715449cfef_0_402"/>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7" name="Google Shape;77;g3715449cfef_0_40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8"/>
        <p:cNvGrpSpPr/>
        <p:nvPr/>
      </p:nvGrpSpPr>
      <p:grpSpPr>
        <a:xfrm>
          <a:off x="0" y="0"/>
          <a:ext cx="0" cy="0"/>
          <a:chOff x="0" y="0"/>
          <a:chExt cx="0" cy="0"/>
        </a:xfrm>
      </p:grpSpPr>
      <p:sp>
        <p:nvSpPr>
          <p:cNvPr id="79" name="Google Shape;79;g3715449cfef_0_405"/>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g3715449cfef_0_40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g3715449cfef_0_40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2" name="Google Shape;82;g3715449cfef_0_405"/>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3" name="Google Shape;83;g3715449cfef_0_40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4"/>
        <p:cNvGrpSpPr/>
        <p:nvPr/>
      </p:nvGrpSpPr>
      <p:grpSpPr>
        <a:xfrm>
          <a:off x="0" y="0"/>
          <a:ext cx="0" cy="0"/>
          <a:chOff x="0" y="0"/>
          <a:chExt cx="0" cy="0"/>
        </a:xfrm>
      </p:grpSpPr>
      <p:sp>
        <p:nvSpPr>
          <p:cNvPr id="85" name="Google Shape;85;g3715449cfef_0_41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g3715449cfef_0_41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g3715449cfef_0_41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8" name="Google Shape;88;g3715449cfef_0_411"/>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9" name="Google Shape;89;g3715449cfef_0_411"/>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90" name="Google Shape;90;g3715449cfef_0_41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1"/>
        <p:cNvGrpSpPr/>
        <p:nvPr/>
      </p:nvGrpSpPr>
      <p:grpSpPr>
        <a:xfrm>
          <a:off x="0" y="0"/>
          <a:ext cx="0" cy="0"/>
          <a:chOff x="0" y="0"/>
          <a:chExt cx="0" cy="0"/>
        </a:xfrm>
      </p:grpSpPr>
      <p:sp>
        <p:nvSpPr>
          <p:cNvPr id="92" name="Google Shape;92;g3715449cfef_0_418"/>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g3715449cfef_0_41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g3715449cfef_0_418"/>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95" name="Google Shape;95;g3715449cfef_0_41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6"/>
        <p:cNvGrpSpPr/>
        <p:nvPr/>
      </p:nvGrpSpPr>
      <p:grpSpPr>
        <a:xfrm>
          <a:off x="0" y="0"/>
          <a:ext cx="0" cy="0"/>
          <a:chOff x="0" y="0"/>
          <a:chExt cx="0" cy="0"/>
        </a:xfrm>
      </p:grpSpPr>
      <p:sp>
        <p:nvSpPr>
          <p:cNvPr id="97" name="Google Shape;97;g3715449cfef_0_423"/>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g3715449cfef_0_423"/>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g3715449cfef_0_423"/>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0" name="Google Shape;100;g3715449cfef_0_423"/>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01" name="Google Shape;101;g3715449cfef_0_42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2"/>
        <p:cNvGrpSpPr/>
        <p:nvPr/>
      </p:nvGrpSpPr>
      <p:grpSpPr>
        <a:xfrm>
          <a:off x="0" y="0"/>
          <a:ext cx="0" cy="0"/>
          <a:chOff x="0" y="0"/>
          <a:chExt cx="0" cy="0"/>
        </a:xfrm>
      </p:grpSpPr>
      <p:sp>
        <p:nvSpPr>
          <p:cNvPr id="103" name="Google Shape;103;g3715449cfef_0_429"/>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4" name="Google Shape;104;g3715449cfef_0_42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g3715449cfef_0_67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5"/>
        <p:cNvGrpSpPr/>
        <p:nvPr/>
      </p:nvGrpSpPr>
      <p:grpSpPr>
        <a:xfrm>
          <a:off x="0" y="0"/>
          <a:ext cx="0" cy="0"/>
          <a:chOff x="0" y="0"/>
          <a:chExt cx="0" cy="0"/>
        </a:xfrm>
      </p:grpSpPr>
      <p:sp>
        <p:nvSpPr>
          <p:cNvPr id="106" name="Google Shape;106;g3715449cfef_0_432"/>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g3715449cfef_0_432"/>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g3715449cfef_0_43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9" name="Google Shape;109;g3715449cfef_0_432"/>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0" name="Google Shape;110;g3715449cfef_0_432"/>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11" name="Google Shape;111;g3715449cfef_0_43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2"/>
        <p:cNvGrpSpPr/>
        <p:nvPr/>
      </p:nvGrpSpPr>
      <p:grpSpPr>
        <a:xfrm>
          <a:off x="0" y="0"/>
          <a:ext cx="0" cy="0"/>
          <a:chOff x="0" y="0"/>
          <a:chExt cx="0" cy="0"/>
        </a:xfrm>
      </p:grpSpPr>
      <p:sp>
        <p:nvSpPr>
          <p:cNvPr id="113" name="Google Shape;113;g3715449cfef_0_439"/>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g3715449cfef_0_439"/>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g3715449cfef_0_439"/>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16" name="Google Shape;116;g3715449cfef_0_43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117"/>
        <p:cNvGrpSpPr/>
        <p:nvPr/>
      </p:nvGrpSpPr>
      <p:grpSpPr>
        <a:xfrm>
          <a:off x="0" y="0"/>
          <a:ext cx="0" cy="0"/>
          <a:chOff x="0" y="0"/>
          <a:chExt cx="0" cy="0"/>
        </a:xfrm>
      </p:grpSpPr>
      <p:sp>
        <p:nvSpPr>
          <p:cNvPr id="118" name="Google Shape;118;g3715449cfef_0_444"/>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19" name="Google Shape;119;g3715449cfef_0_444"/>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20" name="Google Shape;120;g3715449cfef_0_44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5"/>
        <p:cNvGrpSpPr/>
        <p:nvPr/>
      </p:nvGrpSpPr>
      <p:grpSpPr>
        <a:xfrm>
          <a:off x="0" y="0"/>
          <a:ext cx="0" cy="0"/>
          <a:chOff x="0" y="0"/>
          <a:chExt cx="0" cy="0"/>
        </a:xfrm>
      </p:grpSpPr>
      <p:sp>
        <p:nvSpPr>
          <p:cNvPr id="126" name="Google Shape;126;p25"/>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25"/>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25"/>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9" name="Google Shape;129;p25"/>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0" name="Google Shape;130;p2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p2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3"/>
        <p:cNvGrpSpPr/>
        <p:nvPr/>
      </p:nvGrpSpPr>
      <p:grpSpPr>
        <a:xfrm>
          <a:off x="0" y="0"/>
          <a:ext cx="0" cy="0"/>
          <a:chOff x="0" y="0"/>
          <a:chExt cx="0" cy="0"/>
        </a:xfrm>
      </p:grpSpPr>
      <p:sp>
        <p:nvSpPr>
          <p:cNvPr id="134" name="Google Shape;134;p27"/>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35" name="Google Shape;135;p2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6"/>
        <p:cNvGrpSpPr/>
        <p:nvPr/>
      </p:nvGrpSpPr>
      <p:grpSpPr>
        <a:xfrm>
          <a:off x="0" y="0"/>
          <a:ext cx="0" cy="0"/>
          <a:chOff x="0" y="0"/>
          <a:chExt cx="0" cy="0"/>
        </a:xfrm>
      </p:grpSpPr>
      <p:sp>
        <p:nvSpPr>
          <p:cNvPr id="137" name="Google Shape;137;p28"/>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2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2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0" name="Google Shape;140;p28"/>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41" name="Google Shape;141;p2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2"/>
        <p:cNvGrpSpPr/>
        <p:nvPr/>
      </p:nvGrpSpPr>
      <p:grpSpPr>
        <a:xfrm>
          <a:off x="0" y="0"/>
          <a:ext cx="0" cy="0"/>
          <a:chOff x="0" y="0"/>
          <a:chExt cx="0" cy="0"/>
        </a:xfrm>
      </p:grpSpPr>
      <p:sp>
        <p:nvSpPr>
          <p:cNvPr id="143" name="Google Shape;143;p29"/>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29"/>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2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6" name="Google Shape;146;p29"/>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7" name="Google Shape;147;p29"/>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8" name="Google Shape;148;p2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9"/>
        <p:cNvGrpSpPr/>
        <p:nvPr/>
      </p:nvGrpSpPr>
      <p:grpSpPr>
        <a:xfrm>
          <a:off x="0" y="0"/>
          <a:ext cx="0" cy="0"/>
          <a:chOff x="0" y="0"/>
          <a:chExt cx="0" cy="0"/>
        </a:xfrm>
      </p:grpSpPr>
      <p:sp>
        <p:nvSpPr>
          <p:cNvPr id="150" name="Google Shape;150;p3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3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3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53" name="Google Shape;153;p3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54"/>
        <p:cNvGrpSpPr/>
        <p:nvPr/>
      </p:nvGrpSpPr>
      <p:grpSpPr>
        <a:xfrm>
          <a:off x="0" y="0"/>
          <a:ext cx="0" cy="0"/>
          <a:chOff x="0" y="0"/>
          <a:chExt cx="0" cy="0"/>
        </a:xfrm>
      </p:grpSpPr>
      <p:sp>
        <p:nvSpPr>
          <p:cNvPr id="155" name="Google Shape;155;p31"/>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31"/>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1"/>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8" name="Google Shape;158;p31"/>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9" name="Google Shape;159;p3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g3715449cfef_0_677"/>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g3715449cfef_0_67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60"/>
        <p:cNvGrpSpPr/>
        <p:nvPr/>
      </p:nvGrpSpPr>
      <p:grpSpPr>
        <a:xfrm>
          <a:off x="0" y="0"/>
          <a:ext cx="0" cy="0"/>
          <a:chOff x="0" y="0"/>
          <a:chExt cx="0" cy="0"/>
        </a:xfrm>
      </p:grpSpPr>
      <p:sp>
        <p:nvSpPr>
          <p:cNvPr id="161" name="Google Shape;161;p32"/>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62" name="Google Shape;162;p3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3"/>
        <p:cNvGrpSpPr/>
        <p:nvPr/>
      </p:nvGrpSpPr>
      <p:grpSpPr>
        <a:xfrm>
          <a:off x="0" y="0"/>
          <a:ext cx="0" cy="0"/>
          <a:chOff x="0" y="0"/>
          <a:chExt cx="0" cy="0"/>
        </a:xfrm>
      </p:grpSpPr>
      <p:sp>
        <p:nvSpPr>
          <p:cNvPr id="164" name="Google Shape;164;p33"/>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3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3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67" name="Google Shape;167;p33"/>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8" name="Google Shape;168;p33"/>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9" name="Google Shape;169;p3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70"/>
        <p:cNvGrpSpPr/>
        <p:nvPr/>
      </p:nvGrpSpPr>
      <p:grpSpPr>
        <a:xfrm>
          <a:off x="0" y="0"/>
          <a:ext cx="0" cy="0"/>
          <a:chOff x="0" y="0"/>
          <a:chExt cx="0" cy="0"/>
        </a:xfrm>
      </p:grpSpPr>
      <p:sp>
        <p:nvSpPr>
          <p:cNvPr id="171" name="Google Shape;171;p34"/>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3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34"/>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174" name="Google Shape;174;p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75"/>
        <p:cNvGrpSpPr/>
        <p:nvPr/>
      </p:nvGrpSpPr>
      <p:grpSpPr>
        <a:xfrm>
          <a:off x="0" y="0"/>
          <a:ext cx="0" cy="0"/>
          <a:chOff x="0" y="0"/>
          <a:chExt cx="0" cy="0"/>
        </a:xfrm>
      </p:grpSpPr>
      <p:sp>
        <p:nvSpPr>
          <p:cNvPr id="176" name="Google Shape;176;p35"/>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177" name="Google Shape;177;p35"/>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8" name="Google Shape;178;p3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g3715449cfef_0_727"/>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g3715449cfef_0_727"/>
          <p:cNvSpPr/>
          <p:nvPr/>
        </p:nvSpPr>
        <p:spPr>
          <a:xfrm flipH="1">
            <a:off x="8246400" y="4245875"/>
            <a:ext cx="897600" cy="897600"/>
          </a:xfrm>
          <a:prstGeom prst="round1Rect">
            <a:avLst>
              <a:gd name="adj" fmla="val 16667"/>
            </a:avLst>
          </a:prstGeom>
          <a:solidFill>
            <a:schemeClr val="lt1">
              <a:alpha val="6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g3715449cfef_0_727"/>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87" name="Google Shape;187;g3715449cfef_0_727"/>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88" name="Google Shape;188;g3715449cfef_0_72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9"/>
        <p:cNvGrpSpPr/>
        <p:nvPr/>
      </p:nvGrpSpPr>
      <p:grpSpPr>
        <a:xfrm>
          <a:off x="0" y="0"/>
          <a:ext cx="0" cy="0"/>
          <a:chOff x="0" y="0"/>
          <a:chExt cx="0" cy="0"/>
        </a:xfrm>
      </p:grpSpPr>
      <p:sp>
        <p:nvSpPr>
          <p:cNvPr id="190" name="Google Shape;190;g3715449cfef_0_733"/>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1" name="Google Shape;191;g3715449cfef_0_73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2"/>
        <p:cNvGrpSpPr/>
        <p:nvPr/>
      </p:nvGrpSpPr>
      <p:grpSpPr>
        <a:xfrm>
          <a:off x="0" y="0"/>
          <a:ext cx="0" cy="0"/>
          <a:chOff x="0" y="0"/>
          <a:chExt cx="0" cy="0"/>
        </a:xfrm>
      </p:grpSpPr>
      <p:sp>
        <p:nvSpPr>
          <p:cNvPr id="193" name="Google Shape;193;g3715449cfef_0_736"/>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g3715449cfef_0_73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g3715449cfef_0_73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96" name="Google Shape;196;g3715449cfef_0_736"/>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97" name="Google Shape;197;g3715449cfef_0_73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8"/>
        <p:cNvGrpSpPr/>
        <p:nvPr/>
      </p:nvGrpSpPr>
      <p:grpSpPr>
        <a:xfrm>
          <a:off x="0" y="0"/>
          <a:ext cx="0" cy="0"/>
          <a:chOff x="0" y="0"/>
          <a:chExt cx="0" cy="0"/>
        </a:xfrm>
      </p:grpSpPr>
      <p:sp>
        <p:nvSpPr>
          <p:cNvPr id="199" name="Google Shape;199;g3715449cfef_0_742"/>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g3715449cfef_0_74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g3715449cfef_0_74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02" name="Google Shape;202;g3715449cfef_0_742"/>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03" name="Google Shape;203;g3715449cfef_0_742"/>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04" name="Google Shape;204;g3715449cfef_0_7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5"/>
        <p:cNvGrpSpPr/>
        <p:nvPr/>
      </p:nvGrpSpPr>
      <p:grpSpPr>
        <a:xfrm>
          <a:off x="0" y="0"/>
          <a:ext cx="0" cy="0"/>
          <a:chOff x="0" y="0"/>
          <a:chExt cx="0" cy="0"/>
        </a:xfrm>
      </p:grpSpPr>
      <p:sp>
        <p:nvSpPr>
          <p:cNvPr id="206" name="Google Shape;206;g3715449cfef_0_749"/>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g3715449cfef_0_749"/>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g3715449cfef_0_749"/>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209" name="Google Shape;209;g3715449cfef_0_7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10"/>
        <p:cNvGrpSpPr/>
        <p:nvPr/>
      </p:nvGrpSpPr>
      <p:grpSpPr>
        <a:xfrm>
          <a:off x="0" y="0"/>
          <a:ext cx="0" cy="0"/>
          <a:chOff x="0" y="0"/>
          <a:chExt cx="0" cy="0"/>
        </a:xfrm>
      </p:grpSpPr>
      <p:sp>
        <p:nvSpPr>
          <p:cNvPr id="211" name="Google Shape;211;g3715449cfef_0_754"/>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g3715449cfef_0_75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g3715449cfef_0_754"/>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14" name="Google Shape;214;g3715449cfef_0_754"/>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215" name="Google Shape;215;g3715449cfef_0_75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g3715449cfef_0_680"/>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g3715449cfef_0_68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g3715449cfef_0_68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g3715449cfef_0_68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g3715449cfef_0_6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16"/>
        <p:cNvGrpSpPr/>
        <p:nvPr/>
      </p:nvGrpSpPr>
      <p:grpSpPr>
        <a:xfrm>
          <a:off x="0" y="0"/>
          <a:ext cx="0" cy="0"/>
          <a:chOff x="0" y="0"/>
          <a:chExt cx="0" cy="0"/>
        </a:xfrm>
      </p:grpSpPr>
      <p:sp>
        <p:nvSpPr>
          <p:cNvPr id="217" name="Google Shape;217;g3715449cfef_0_760"/>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218" name="Google Shape;218;g3715449cfef_0_76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19"/>
        <p:cNvGrpSpPr/>
        <p:nvPr/>
      </p:nvGrpSpPr>
      <p:grpSpPr>
        <a:xfrm>
          <a:off x="0" y="0"/>
          <a:ext cx="0" cy="0"/>
          <a:chOff x="0" y="0"/>
          <a:chExt cx="0" cy="0"/>
        </a:xfrm>
      </p:grpSpPr>
      <p:sp>
        <p:nvSpPr>
          <p:cNvPr id="220" name="Google Shape;220;g3715449cfef_0_763"/>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 name="Google Shape;221;g3715449cfef_0_763"/>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g3715449cfef_0_76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223" name="Google Shape;223;g3715449cfef_0_763"/>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24" name="Google Shape;224;g3715449cfef_0_763"/>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225" name="Google Shape;225;g3715449cfef_0_76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26"/>
        <p:cNvGrpSpPr/>
        <p:nvPr/>
      </p:nvGrpSpPr>
      <p:grpSpPr>
        <a:xfrm>
          <a:off x="0" y="0"/>
          <a:ext cx="0" cy="0"/>
          <a:chOff x="0" y="0"/>
          <a:chExt cx="0" cy="0"/>
        </a:xfrm>
      </p:grpSpPr>
      <p:sp>
        <p:nvSpPr>
          <p:cNvPr id="227" name="Google Shape;227;g3715449cfef_0_770"/>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g3715449cfef_0_770"/>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g3715449cfef_0_770"/>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30" name="Google Shape;230;g3715449cfef_0_77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231"/>
        <p:cNvGrpSpPr/>
        <p:nvPr/>
      </p:nvGrpSpPr>
      <p:grpSpPr>
        <a:xfrm>
          <a:off x="0" y="0"/>
          <a:ext cx="0" cy="0"/>
          <a:chOff x="0" y="0"/>
          <a:chExt cx="0" cy="0"/>
        </a:xfrm>
      </p:grpSpPr>
      <p:sp>
        <p:nvSpPr>
          <p:cNvPr id="232" name="Google Shape;232;g3715449cfef_0_775"/>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233" name="Google Shape;233;g3715449cfef_0_775"/>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234" name="Google Shape;234;g3715449cfef_0_77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235"/>
        <p:cNvGrpSpPr/>
        <p:nvPr/>
      </p:nvGrpSpPr>
      <p:grpSpPr>
        <a:xfrm>
          <a:off x="0" y="0"/>
          <a:ext cx="0" cy="0"/>
          <a:chOff x="0" y="0"/>
          <a:chExt cx="0" cy="0"/>
        </a:xfrm>
      </p:grpSpPr>
      <p:sp>
        <p:nvSpPr>
          <p:cNvPr id="236" name="Google Shape;236;g3715449cfef_0_77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g3715449cfef_0_686"/>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g3715449cfef_0_68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g3715449cfef_0_68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g3715449cfef_0_686"/>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g3715449cfef_0_686"/>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g3715449cfef_0_68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g3715449cfef_0_693"/>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g3715449cfef_0_69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g3715449cfef_0_69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g3715449cfef_0_69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8"/>
        <p:cNvGrpSpPr/>
        <p:nvPr/>
      </p:nvGrpSpPr>
      <p:grpSpPr>
        <a:xfrm>
          <a:off x="0" y="0"/>
          <a:ext cx="0" cy="0"/>
          <a:chOff x="0" y="0"/>
          <a:chExt cx="0" cy="0"/>
        </a:xfrm>
      </p:grpSpPr>
      <p:sp>
        <p:nvSpPr>
          <p:cNvPr id="39" name="Google Shape;39;g3715449cfef_0_698"/>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g3715449cfef_0_698"/>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g3715449cfef_0_698"/>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g3715449cfef_0_698"/>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g3715449cfef_0_69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4"/>
        <p:cNvGrpSpPr/>
        <p:nvPr/>
      </p:nvGrpSpPr>
      <p:grpSpPr>
        <a:xfrm>
          <a:off x="0" y="0"/>
          <a:ext cx="0" cy="0"/>
          <a:chOff x="0" y="0"/>
          <a:chExt cx="0" cy="0"/>
        </a:xfrm>
      </p:grpSpPr>
      <p:sp>
        <p:nvSpPr>
          <p:cNvPr id="45" name="Google Shape;45;g3715449cfef_0_704"/>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g3715449cfef_0_70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7"/>
        <p:cNvGrpSpPr/>
        <p:nvPr/>
      </p:nvGrpSpPr>
      <p:grpSpPr>
        <a:xfrm>
          <a:off x="0" y="0"/>
          <a:ext cx="0" cy="0"/>
          <a:chOff x="0" y="0"/>
          <a:chExt cx="0" cy="0"/>
        </a:xfrm>
      </p:grpSpPr>
      <p:sp>
        <p:nvSpPr>
          <p:cNvPr id="48" name="Google Shape;48;g3715449cfef_0_707"/>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g3715449cfef_0_707"/>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g3715449cfef_0_70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g3715449cfef_0_707"/>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g3715449cfef_0_707"/>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g3715449cfef_0_70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g3715449cfef_0_66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g3715449cfef_0_665"/>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g3715449cfef_0_66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63"/>
        <p:cNvGrpSpPr/>
        <p:nvPr/>
      </p:nvGrpSpPr>
      <p:grpSpPr>
        <a:xfrm>
          <a:off x="0" y="0"/>
          <a:ext cx="0" cy="0"/>
          <a:chOff x="0" y="0"/>
          <a:chExt cx="0" cy="0"/>
        </a:xfrm>
      </p:grpSpPr>
      <p:sp>
        <p:nvSpPr>
          <p:cNvPr id="64" name="Google Shape;64;g3715449cfef_0_39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g3715449cfef_0_39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g3715449cfef_0_39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material">
    <p:bg>
      <p:bgPr>
        <a:solidFill>
          <a:schemeClr val="lt1"/>
        </a:solidFill>
        <a:effectLst/>
      </p:bgPr>
    </p:bg>
    <p:spTree>
      <p:nvGrpSpPr>
        <p:cNvPr id="1" name="Shape 121"/>
        <p:cNvGrpSpPr/>
        <p:nvPr/>
      </p:nvGrpSpPr>
      <p:grpSpPr>
        <a:xfrm>
          <a:off x="0" y="0"/>
          <a:ext cx="0" cy="0"/>
          <a:chOff x="0" y="0"/>
          <a:chExt cx="0" cy="0"/>
        </a:xfrm>
      </p:grpSpPr>
      <p:sp>
        <p:nvSpPr>
          <p:cNvPr id="122" name="Google Shape;122;p2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23" name="Google Shape;123;p2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24" name="Google Shape;124;p2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79"/>
        <p:cNvGrpSpPr/>
        <p:nvPr/>
      </p:nvGrpSpPr>
      <p:grpSpPr>
        <a:xfrm>
          <a:off x="0" y="0"/>
          <a:ext cx="0" cy="0"/>
          <a:chOff x="0" y="0"/>
          <a:chExt cx="0" cy="0"/>
        </a:xfrm>
      </p:grpSpPr>
      <p:sp>
        <p:nvSpPr>
          <p:cNvPr id="180" name="Google Shape;180;g3715449cfef_0_72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81" name="Google Shape;181;g3715449cfef_0_723"/>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82" name="Google Shape;182;g3715449cfef_0_72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gomez@umh.es" TargetMode="External"/><Relationship Id="rId7"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mailto:a.lara@umh.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image" Target="../media/image12.jpg"/><Relationship Id="rId4" Type="http://schemas.openxmlformats.org/officeDocument/2006/relationships/hyperlink" Target="http://www.youtube.com/watch?v=9mn_apO2DKk"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mailto:a.lara@umh.es" TargetMode="External"/><Relationship Id="rId2" Type="http://schemas.openxmlformats.org/officeDocument/2006/relationships/notesSlide" Target="../notesSlides/notesSlide17.xml"/><Relationship Id="rId1" Type="http://schemas.openxmlformats.org/officeDocument/2006/relationships/slideLayout" Target="../slideLayouts/slideLayout34.xml"/><Relationship Id="rId6" Type="http://schemas.openxmlformats.org/officeDocument/2006/relationships/hyperlink" Target="mailto:a.gomez@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7"/>
        <p:cNvGrpSpPr/>
        <p:nvPr/>
      </p:nvGrpSpPr>
      <p:grpSpPr>
        <a:xfrm>
          <a:off x="0" y="0"/>
          <a:ext cx="0" cy="0"/>
          <a:chOff x="0" y="0"/>
          <a:chExt cx="0" cy="0"/>
        </a:xfrm>
      </p:grpSpPr>
      <p:sp>
        <p:nvSpPr>
          <p:cNvPr id="248" name="Google Shape;248;g3715449cfef_0_140"/>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49" name="Google Shape;249;g3715449cfef_0_140"/>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ES" sz="4000" b="0" i="0" u="none" strike="noStrike" cap="none">
                <a:solidFill>
                  <a:schemeClr val="dk2"/>
                </a:solidFill>
                <a:latin typeface="Arial"/>
                <a:ea typeface="Arial"/>
                <a:cs typeface="Arial"/>
                <a:sym typeface="Arial"/>
              </a:rPr>
              <a:t>Saving my territory</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Research and Scientific Method Workshop</a:t>
            </a:r>
            <a:endParaRPr sz="3000" b="0" i="0" u="none" strike="noStrike" cap="none">
              <a:solidFill>
                <a:srgbClr val="C00000"/>
              </a:solidFill>
              <a:latin typeface="Bebas Neue"/>
              <a:ea typeface="Bebas Neue"/>
              <a:cs typeface="Bebas Neue"/>
              <a:sym typeface="Bebas Neue"/>
            </a:endParaRPr>
          </a:p>
        </p:txBody>
      </p:sp>
      <p:sp>
        <p:nvSpPr>
          <p:cNvPr id="250" name="Google Shape;250;g3715449cfef_0_140"/>
          <p:cNvSpPr txBox="1"/>
          <p:nvPr/>
        </p:nvSpPr>
        <p:spPr>
          <a:xfrm>
            <a:off x="539750" y="2454616"/>
            <a:ext cx="8096400" cy="1108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Ángeles Gómez Martínez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a.gomez@umh.es</a:t>
            </a:r>
            <a:r>
              <a:rPr lang="es-ES" sz="1200" b="0" i="0" u="none" strike="noStrike" cap="none">
                <a:solidFill>
                  <a:schemeClr val="dk2"/>
                </a:solidFill>
                <a:latin typeface="Arial"/>
                <a:ea typeface="Arial"/>
                <a:cs typeface="Arial"/>
                <a:sym typeface="Arial"/>
              </a:rPr>
              <a:t> </a:t>
            </a:r>
            <a:br>
              <a:rPr lang="es-ES" sz="1200" b="0" i="0" u="none" strike="noStrike" cap="none">
                <a:solidFill>
                  <a:schemeClr val="dk2"/>
                </a:solidFill>
                <a:latin typeface="Arial"/>
                <a:ea typeface="Arial"/>
                <a:cs typeface="Arial"/>
                <a:sym typeface="Arial"/>
              </a:rPr>
            </a:b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bivars@umh.es</a:t>
            </a:r>
            <a:r>
              <a:rPr lang="es-ES" sz="1200" b="0" i="0" u="none" strike="noStrike" cap="none">
                <a:solidFill>
                  <a:schemeClr val="dk2"/>
                </a:solidFill>
                <a:latin typeface="Arial"/>
                <a:ea typeface="Arial"/>
                <a:cs typeface="Arial"/>
                <a:sym typeface="Arial"/>
              </a:rPr>
              <a:t> </a:t>
            </a:r>
            <a:endParaRPr sz="1200" b="0" i="0" u="none" strike="noStrike" cap="none">
              <a:solidFill>
                <a:schemeClr val="dk2"/>
              </a:solidFill>
              <a:latin typeface="Arial"/>
              <a:ea typeface="Arial"/>
              <a:cs typeface="Arial"/>
              <a:sym typeface="Arial"/>
            </a:endParaRPr>
          </a:p>
        </p:txBody>
      </p:sp>
      <p:grpSp>
        <p:nvGrpSpPr>
          <p:cNvPr id="251" name="Google Shape;251;g3715449cfef_0_140"/>
          <p:cNvGrpSpPr/>
          <p:nvPr/>
        </p:nvGrpSpPr>
        <p:grpSpPr>
          <a:xfrm>
            <a:off x="1560797" y="4169916"/>
            <a:ext cx="6335656" cy="594167"/>
            <a:chOff x="1280599" y="4169916"/>
            <a:chExt cx="6335656" cy="594167"/>
          </a:xfrm>
        </p:grpSpPr>
        <p:grpSp>
          <p:nvGrpSpPr>
            <p:cNvPr id="252" name="Google Shape;252;g3715449cfef_0_140"/>
            <p:cNvGrpSpPr/>
            <p:nvPr/>
          </p:nvGrpSpPr>
          <p:grpSpPr>
            <a:xfrm>
              <a:off x="6337375" y="4169916"/>
              <a:ext cx="1278880" cy="594167"/>
              <a:chOff x="-2844824" y="2492896"/>
              <a:chExt cx="3200400" cy="1486904"/>
            </a:xfrm>
          </p:grpSpPr>
          <p:pic>
            <p:nvPicPr>
              <p:cNvPr id="253" name="Google Shape;253;g3715449cfef_0_140"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254" name="Google Shape;254;g3715449cfef_0_140"/>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255" name="Google Shape;255;g3715449cfef_0_140"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256" name="Google Shape;256;g3715449cfef_0_140"/>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1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41" name="Google Shape;541;p15"/>
          <p:cNvSpPr txBox="1">
            <a:spLocks noGrp="1"/>
          </p:cNvSpPr>
          <p:nvPr>
            <p:ph type="body" idx="4294967295"/>
          </p:nvPr>
        </p:nvSpPr>
        <p:spPr>
          <a:xfrm>
            <a:off x="539748" y="1481176"/>
            <a:ext cx="4848681" cy="3070187"/>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SzPts val="1800"/>
              <a:buNone/>
            </a:pPr>
            <a:r>
              <a:rPr lang="es-ES" sz="1400">
                <a:solidFill>
                  <a:srgbClr val="C00000"/>
                </a:solidFill>
                <a:latin typeface="Arial"/>
                <a:ea typeface="Arial"/>
                <a:cs typeface="Arial"/>
                <a:sym typeface="Arial"/>
              </a:rPr>
              <a:t>Experimentation</a:t>
            </a:r>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How do we study the problem? The </a:t>
            </a:r>
            <a:r>
              <a:rPr lang="es-ES" sz="1400">
                <a:solidFill>
                  <a:schemeClr val="dk2"/>
                </a:solidFill>
                <a:highlight>
                  <a:srgbClr val="C8BCC0"/>
                </a:highlight>
                <a:latin typeface="Arial"/>
                <a:ea typeface="Arial"/>
                <a:cs typeface="Arial"/>
                <a:sym typeface="Arial"/>
              </a:rPr>
              <a:t>steps to be followed in the research</a:t>
            </a:r>
            <a:r>
              <a:rPr lang="es-ES" sz="1400">
                <a:solidFill>
                  <a:schemeClr val="dk2"/>
                </a:solidFill>
                <a:latin typeface="Arial"/>
                <a:ea typeface="Arial"/>
                <a:cs typeface="Arial"/>
                <a:sym typeface="Arial"/>
              </a:rPr>
              <a:t> in order to achieve the objectives and disprove the hypothesis are established. The methodology used will differ depending on the object of study and the field of knowledge.</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This experimentation phase </a:t>
            </a:r>
            <a:r>
              <a:rPr lang="es-ES" sz="1400">
                <a:solidFill>
                  <a:schemeClr val="dk2"/>
                </a:solidFill>
                <a:highlight>
                  <a:srgbClr val="C8BCC0"/>
                </a:highlight>
                <a:latin typeface="Arial"/>
                <a:ea typeface="Arial"/>
                <a:cs typeface="Arial"/>
                <a:sym typeface="Arial"/>
              </a:rPr>
              <a:t>consists of disproving the hypothesis.</a:t>
            </a:r>
            <a:r>
              <a:rPr lang="es-ES" sz="1400">
                <a:solidFill>
                  <a:schemeClr val="dk2"/>
                </a:solidFill>
                <a:latin typeface="Arial"/>
                <a:ea typeface="Arial"/>
                <a:cs typeface="Arial"/>
                <a:sym typeface="Arial"/>
              </a:rPr>
              <a:t> If it is not disproved, the conclusion is that the hypothesis is true, and the study moves on to the next stage.</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000">
                <a:solidFill>
                  <a:schemeClr val="dk2"/>
                </a:solidFill>
                <a:latin typeface="Arial"/>
                <a:ea typeface="Arial"/>
                <a:cs typeface="Arial"/>
                <a:sym typeface="Arial"/>
              </a:rPr>
              <a:t>https://www.mayoclinic.org/es/diseases-conditions/history-disease-outbreaks-vaccine-timeline/smallpox</a:t>
            </a:r>
            <a:endParaRPr/>
          </a:p>
        </p:txBody>
      </p:sp>
      <p:pic>
        <p:nvPicPr>
          <p:cNvPr id="542" name="Google Shape;542;p15"/>
          <p:cNvPicPr preferRelativeResize="0"/>
          <p:nvPr/>
        </p:nvPicPr>
        <p:blipFill rotWithShape="1">
          <a:blip r:embed="rId3">
            <a:alphaModFix/>
          </a:blip>
          <a:srcRect/>
          <a:stretch/>
        </p:blipFill>
        <p:spPr>
          <a:xfrm>
            <a:off x="6107868" y="2244518"/>
            <a:ext cx="2315812" cy="1543501"/>
          </a:xfrm>
          <a:prstGeom prst="rect">
            <a:avLst/>
          </a:prstGeom>
          <a:noFill/>
          <a:ln>
            <a:noFill/>
          </a:ln>
        </p:spPr>
      </p:pic>
      <p:sp>
        <p:nvSpPr>
          <p:cNvPr id="543" name="Google Shape;543;p1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Stages.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44" name="Google Shape;544;p1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45" name="Google Shape;545;p1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1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51" name="Google Shape;551;p16"/>
          <p:cNvSpPr txBox="1">
            <a:spLocks noGrp="1"/>
          </p:cNvSpPr>
          <p:nvPr>
            <p:ph type="body" idx="4294967295"/>
          </p:nvPr>
        </p:nvSpPr>
        <p:spPr>
          <a:xfrm>
            <a:off x="539748" y="1481176"/>
            <a:ext cx="4848600" cy="3070200"/>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SzPts val="1800"/>
              <a:buNone/>
            </a:pPr>
            <a:r>
              <a:rPr lang="es-ES" sz="1400">
                <a:solidFill>
                  <a:srgbClr val="C00000"/>
                </a:solidFill>
                <a:latin typeface="Arial"/>
                <a:ea typeface="Arial"/>
                <a:cs typeface="Arial"/>
                <a:sym typeface="Arial"/>
              </a:rPr>
              <a:t>Analysis</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All the data and information extracted from the experimentation are recorded and analysed. </a:t>
            </a:r>
            <a:r>
              <a:rPr lang="es-ES" sz="1400">
                <a:solidFill>
                  <a:schemeClr val="dk2"/>
                </a:solidFill>
                <a:highlight>
                  <a:srgbClr val="C8BCC0"/>
                </a:highlight>
                <a:latin typeface="Arial"/>
                <a:ea typeface="Arial"/>
                <a:cs typeface="Arial"/>
                <a:sym typeface="Arial"/>
              </a:rPr>
              <a:t>The evidence from the findings is presented objectively.</a:t>
            </a:r>
            <a:endParaRPr sz="1400">
              <a:solidFill>
                <a:schemeClr val="dk2"/>
              </a:solidFill>
              <a:highlight>
                <a:srgbClr val="C8BCC0"/>
              </a:highlight>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Graphs, tables,</a:t>
            </a:r>
            <a:r>
              <a:rPr lang="es-ES" sz="1400">
                <a:solidFill>
                  <a:schemeClr val="dk2"/>
                </a:solidFill>
                <a:latin typeface="Arial"/>
                <a:ea typeface="Arial"/>
                <a:cs typeface="Arial"/>
                <a:sym typeface="Arial"/>
              </a:rPr>
              <a:t> summaries and anything else that illustrates the experimentation and can be used to analyse it are produced.</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52" name="Google Shape;552;p16"/>
          <p:cNvPicPr preferRelativeResize="0"/>
          <p:nvPr/>
        </p:nvPicPr>
        <p:blipFill rotWithShape="1">
          <a:blip r:embed="rId3">
            <a:alphaModFix/>
          </a:blip>
          <a:srcRect/>
          <a:stretch/>
        </p:blipFill>
        <p:spPr>
          <a:xfrm>
            <a:off x="5790908" y="1900868"/>
            <a:ext cx="2550750" cy="1987625"/>
          </a:xfrm>
          <a:prstGeom prst="rect">
            <a:avLst/>
          </a:prstGeom>
          <a:noFill/>
          <a:ln>
            <a:noFill/>
          </a:ln>
        </p:spPr>
      </p:pic>
      <p:sp>
        <p:nvSpPr>
          <p:cNvPr id="553" name="Google Shape;553;p1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Stages.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54" name="Google Shape;554;p1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55" name="Google Shape;555;p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1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61" name="Google Shape;561;p17"/>
          <p:cNvSpPr txBox="1">
            <a:spLocks noGrp="1"/>
          </p:cNvSpPr>
          <p:nvPr>
            <p:ph type="body" idx="4294967295"/>
          </p:nvPr>
        </p:nvSpPr>
        <p:spPr>
          <a:xfrm>
            <a:off x="539748" y="1481176"/>
            <a:ext cx="4848681" cy="3070187"/>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SzPts val="1800"/>
              <a:buNone/>
            </a:pPr>
            <a:r>
              <a:rPr lang="es-ES" sz="1400">
                <a:solidFill>
                  <a:srgbClr val="C00000"/>
                </a:solidFill>
                <a:latin typeface="Arial"/>
                <a:ea typeface="Arial"/>
                <a:cs typeface="Arial"/>
                <a:sym typeface="Arial"/>
              </a:rPr>
              <a:t>Conclusions</a:t>
            </a:r>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This explains </a:t>
            </a:r>
            <a:r>
              <a:rPr lang="es-ES" sz="1400">
                <a:solidFill>
                  <a:schemeClr val="dk2"/>
                </a:solidFill>
                <a:highlight>
                  <a:srgbClr val="C8BCC0"/>
                </a:highlight>
                <a:latin typeface="Arial"/>
                <a:ea typeface="Arial"/>
                <a:cs typeface="Arial"/>
                <a:sym typeface="Arial"/>
              </a:rPr>
              <a:t>what the findings mean and how they relate to previous knowledge</a:t>
            </a:r>
            <a:r>
              <a:rPr lang="es-ES" sz="1400">
                <a:solidFill>
                  <a:schemeClr val="dk2"/>
                </a:solidFill>
                <a:latin typeface="Arial"/>
                <a:ea typeface="Arial"/>
                <a:cs typeface="Arial"/>
                <a:sym typeface="Arial"/>
              </a:rPr>
              <a:t>. This may be subjective. </a:t>
            </a:r>
            <a:r>
              <a:rPr lang="es-ES" sz="1400">
                <a:solidFill>
                  <a:schemeClr val="dk2"/>
                </a:solidFill>
                <a:highlight>
                  <a:srgbClr val="C8BCC0"/>
                </a:highlight>
                <a:latin typeface="Arial"/>
                <a:ea typeface="Arial"/>
                <a:cs typeface="Arial"/>
                <a:sym typeface="Arial"/>
              </a:rPr>
              <a:t>It confirms whether the hypothesis is disproved or not.</a:t>
            </a:r>
            <a:r>
              <a:rPr lang="es-ES" sz="1400">
                <a:solidFill>
                  <a:schemeClr val="dk2"/>
                </a:solidFill>
                <a:latin typeface="Arial"/>
                <a:ea typeface="Arial"/>
                <a:cs typeface="Arial"/>
                <a:sym typeface="Arial"/>
              </a:rPr>
              <a:t> If the data support the hypothesis (they do not disprove it), it is provisionally accepted. Otherwise, it is rejected or modified.</a:t>
            </a:r>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00000"/>
              </a:lnSpc>
              <a:spcBef>
                <a:spcPts val="1600"/>
              </a:spcBef>
              <a:spcAft>
                <a:spcPts val="0"/>
              </a:spcAft>
              <a:buSzPts val="1800"/>
              <a:buNone/>
            </a:pPr>
            <a:endParaRPr sz="1400">
              <a:solidFill>
                <a:schemeClr val="dk2"/>
              </a:solidFill>
              <a:latin typeface="Arial"/>
              <a:ea typeface="Arial"/>
              <a:cs typeface="Arial"/>
              <a:sym typeface="Arial"/>
            </a:endParaRPr>
          </a:p>
        </p:txBody>
      </p:sp>
      <p:pic>
        <p:nvPicPr>
          <p:cNvPr id="562" name="Google Shape;562;p17"/>
          <p:cNvPicPr preferRelativeResize="0"/>
          <p:nvPr/>
        </p:nvPicPr>
        <p:blipFill rotWithShape="1">
          <a:blip r:embed="rId3">
            <a:alphaModFix/>
          </a:blip>
          <a:srcRect/>
          <a:stretch/>
        </p:blipFill>
        <p:spPr>
          <a:xfrm>
            <a:off x="5790908" y="1900489"/>
            <a:ext cx="2760926" cy="1977500"/>
          </a:xfrm>
          <a:prstGeom prst="rect">
            <a:avLst/>
          </a:prstGeom>
          <a:noFill/>
          <a:ln>
            <a:noFill/>
          </a:ln>
        </p:spPr>
      </p:pic>
      <p:sp>
        <p:nvSpPr>
          <p:cNvPr id="563" name="Google Shape;563;p1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Stages.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64" name="Google Shape;564;p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65" name="Google Shape;565;p1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1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71" name="Google Shape;571;p18"/>
          <p:cNvSpPr txBox="1">
            <a:spLocks noGrp="1"/>
          </p:cNvSpPr>
          <p:nvPr>
            <p:ph type="body" idx="4294967295"/>
          </p:nvPr>
        </p:nvSpPr>
        <p:spPr>
          <a:xfrm>
            <a:off x="539748" y="1481176"/>
            <a:ext cx="4848681" cy="3070187"/>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SzPts val="1800"/>
              <a:buNone/>
            </a:pPr>
            <a:r>
              <a:rPr lang="es-ES" sz="1400">
                <a:solidFill>
                  <a:srgbClr val="C00000"/>
                </a:solidFill>
                <a:latin typeface="Arial"/>
                <a:ea typeface="Arial"/>
                <a:cs typeface="Arial"/>
                <a:sym typeface="Arial"/>
              </a:rPr>
              <a:t>Communicating the Results</a:t>
            </a:r>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Although it is not always included in the stages of the scientific method, communicating the results of a research study means they can be recorded and made available to the scientific community. This </a:t>
            </a:r>
            <a:r>
              <a:rPr lang="es-ES" sz="1400">
                <a:solidFill>
                  <a:schemeClr val="dk2"/>
                </a:solidFill>
                <a:highlight>
                  <a:srgbClr val="C8BCC0"/>
                </a:highlight>
                <a:latin typeface="Arial"/>
                <a:ea typeface="Arial"/>
                <a:cs typeface="Arial"/>
                <a:sym typeface="Arial"/>
              </a:rPr>
              <a:t>increases scientific knowledge, so that other scientists can review, study and use the conclusions obtained.</a:t>
            </a:r>
            <a:endParaRPr sz="1400">
              <a:solidFill>
                <a:schemeClr val="dk2"/>
              </a:solidFill>
              <a:highlight>
                <a:srgbClr val="C8BCC0"/>
              </a:highlight>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The most common way to do this is by publishing the results in scientific journals. Jenner disseminated his results in a book he published himself.</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00000"/>
              </a:lnSpc>
              <a:spcBef>
                <a:spcPts val="1600"/>
              </a:spcBef>
              <a:spcAft>
                <a:spcPts val="0"/>
              </a:spcAft>
              <a:buSzPts val="1800"/>
              <a:buNone/>
            </a:pPr>
            <a:endParaRPr sz="1400">
              <a:solidFill>
                <a:schemeClr val="dk2"/>
              </a:solidFill>
              <a:latin typeface="Arial"/>
              <a:ea typeface="Arial"/>
              <a:cs typeface="Arial"/>
              <a:sym typeface="Arial"/>
            </a:endParaRPr>
          </a:p>
        </p:txBody>
      </p:sp>
      <p:pic>
        <p:nvPicPr>
          <p:cNvPr id="572" name="Google Shape;572;p18"/>
          <p:cNvPicPr preferRelativeResize="0"/>
          <p:nvPr/>
        </p:nvPicPr>
        <p:blipFill rotWithShape="1">
          <a:blip r:embed="rId3">
            <a:alphaModFix/>
          </a:blip>
          <a:srcRect l="19396" t="17931" r="63936" b="8271"/>
          <a:stretch/>
        </p:blipFill>
        <p:spPr>
          <a:xfrm>
            <a:off x="6328060" y="1771461"/>
            <a:ext cx="1660933" cy="2068350"/>
          </a:xfrm>
          <a:prstGeom prst="rect">
            <a:avLst/>
          </a:prstGeom>
          <a:noFill/>
          <a:ln>
            <a:noFill/>
          </a:ln>
        </p:spPr>
      </p:pic>
      <p:sp>
        <p:nvSpPr>
          <p:cNvPr id="573" name="Google Shape;573;p18"/>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Stages.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74" name="Google Shape;574;p1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75" name="Google Shape;575;p1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2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90" name="Google Shape;590;p20"/>
          <p:cNvSpPr/>
          <p:nvPr/>
        </p:nvSpPr>
        <p:spPr>
          <a:xfrm>
            <a:off x="4567950" y="4087564"/>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91" name="Google Shape;591;p20" descr="Imagen que contiene Icono&#10;&#10;El contenido generado por IA puede ser incorrecto."/>
          <p:cNvPicPr preferRelativeResize="0"/>
          <p:nvPr/>
        </p:nvPicPr>
        <p:blipFill rotWithShape="1">
          <a:blip r:embed="rId3">
            <a:alphaModFix/>
          </a:blip>
          <a:srcRect/>
          <a:stretch/>
        </p:blipFill>
        <p:spPr>
          <a:xfrm>
            <a:off x="4906551" y="1698988"/>
            <a:ext cx="3729449" cy="2543530"/>
          </a:xfrm>
          <a:prstGeom prst="rect">
            <a:avLst/>
          </a:prstGeom>
          <a:noFill/>
          <a:ln>
            <a:noFill/>
          </a:ln>
        </p:spPr>
      </p:pic>
      <p:sp>
        <p:nvSpPr>
          <p:cNvPr id="592" name="Google Shape;592;p20"/>
          <p:cNvSpPr txBox="1">
            <a:spLocks noGrp="1"/>
          </p:cNvSpPr>
          <p:nvPr>
            <p:ph type="body" idx="4294967295"/>
          </p:nvPr>
        </p:nvSpPr>
        <p:spPr>
          <a:xfrm>
            <a:off x="539749" y="1481176"/>
            <a:ext cx="3816352" cy="2866457"/>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Not all fields of science have the same methodologies. This approach may change depending on the context in which specific research is conducted.</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400">
                <a:solidFill>
                  <a:schemeClr val="dk2"/>
                </a:solidFill>
                <a:latin typeface="Arial"/>
                <a:ea typeface="Arial"/>
                <a:cs typeface="Arial"/>
                <a:sym typeface="Arial"/>
              </a:rPr>
              <a:t>Defining science and the scientific method is complicated, as can be seen in this video by Quantum Fracture.</a:t>
            </a: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4000"/>
              </a:lnSpc>
              <a:spcBef>
                <a:spcPts val="0"/>
              </a:spcBef>
              <a:spcAft>
                <a:spcPts val="0"/>
              </a:spcAft>
              <a:buSzPts val="1800"/>
              <a:buNone/>
            </a:pPr>
            <a:r>
              <a:rPr lang="es-ES" sz="1000">
                <a:solidFill>
                  <a:schemeClr val="dk2"/>
                </a:solidFill>
                <a:latin typeface="Arial"/>
                <a:ea typeface="Arial"/>
                <a:cs typeface="Arial"/>
                <a:sym typeface="Arial"/>
              </a:rPr>
              <a:t>Enlace: </a:t>
            </a:r>
            <a:r>
              <a:rPr lang="es-ES" sz="1000" u="sng">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http://www.youtube.com/watch?v=9mn_apO2DKk</a:t>
            </a:r>
            <a:endParaRPr sz="1000">
              <a:solidFill>
                <a:schemeClr val="dk2"/>
              </a:solidFill>
              <a:latin typeface="Arial"/>
              <a:ea typeface="Arial"/>
              <a:cs typeface="Arial"/>
              <a:sym typeface="Arial"/>
            </a:endParaRPr>
          </a:p>
        </p:txBody>
      </p:sp>
      <p:pic>
        <p:nvPicPr>
          <p:cNvPr id="593" name="Google Shape;593;p20" descr="Observación. Hipótesis. Experimentación. Conclusión. Estos 4 pasos son (por supuestísimo) lo que definen lo que es la ciencia y el método científico… Je, pues resulta que NO. Preparaos para caer en la madriguera.&#10;&#10;⚛️No te pierdas ningún vídeo: solo tienes que... SUSCRIBIRTE, ¡es GRATIS!: https://www.youtube.com/user/QuantumFracture&#10;🐦¡Sígueme en TWITTER! https://twitter.com/QuantumFracture&#10;📘¡Y también en FACEBOOK! https://www.facebook.com/QuantumFracture&#10;📱¡Ahora en TikTok! https://www.tiktok.com/@thequantumfracture &#10;📸¡Y (sí, como no) también en INSTAGRAM! https://instagram.com/quantumfracture/&#10;🌐¡Nuestra nueva web!  https://quantumfracture.es/&#10;&#10;✊¡HAZTE MIEMBRO DE QF! https://www.youtube.com/user/QuantumFracture/join &#10;&#10;¡Disfruta de QUANTUM FM! Nuestro podcast científico.&#10;🔴El primer capítulo en nuestro canal: https://youtu.be/yJfPlzkRDsU&#10;🟠En Ivoox: https://go.ivoox.com/rf/91854433&#10;🟢En Spotify: https://open.spotify.com/show/4NYYG4lBDhMqzNgMc2jJW6?si=5a0d3c2ec59b4e2b&#10;🔵En Google Podcast: https://podcasts.google.com/feed/aHR0cHM6Ly93d3cuaXZvb3guY29tL2ZlZWRfZmdfZjExNjQ2NDA1X2ZpbHRyb18xLnhtbA&#10;&#10;REFERNCIAS:&#10;Bunge, M. (2013) La Ciencia: Su me‌todo y su filosofi‌a. Pamplona: Laetoli. &#10;Bunge, M. (1985). Pseudociencia e Ideología. Pamplona: Laetoli.&#10;Chalmers, A.F. and Antonio Padilla Villate Jose‌ (2015) Que‌ es Esa Cosa Llamada Ciencia? Madrid: Siglo XXI de Espan‌a. &#10;Di‌ez Jose‌ A. and Moulines, C.U. (2018) Fundamentos de Filosofía de la Ciencia. Barcelona: Ariel. &#10;Feyerabend, P. (1981) Contra el método: Esquema de una teoría anarquista del conocimiento. Barcelona etc.: Ariel. &#10;Hansson, S.O. (2021) Science and pseudo-science, Stanford Encyclopedia of Philosophy. Stanford University. Available at: https://plato.stanford.edu/entries/pseudo-science/ (Accessed: March 29, 2023). &#10;Henderson, L. (2022) The problem of induction, Stanford Encyclopedia of Philosophy. Stanford University. Available at: https://plato.stanford.edu/entries/induction-problem/ (Accessed: March 29, 2023). &#10;Santos, C.S. and Sellés, M.A. (2021) Historia de la Ciencia. Barcelona: Espasa Libros.&#10;&#10;Las animaciones aquí mostradas no pretenden ser precisas, sino mostrar aspectos cualitativos. Tienen propósitos educativos." title="El Método Científico No Existe">
            <a:hlinkClick r:id="rId4"/>
          </p:cNvPr>
          <p:cNvPicPr preferRelativeResize="0"/>
          <p:nvPr/>
        </p:nvPicPr>
        <p:blipFill rotWithShape="1">
          <a:blip r:embed="rId5">
            <a:alphaModFix/>
          </a:blip>
          <a:srcRect/>
          <a:stretch/>
        </p:blipFill>
        <p:spPr>
          <a:xfrm>
            <a:off x="4994450" y="2070034"/>
            <a:ext cx="3256317" cy="1875363"/>
          </a:xfrm>
          <a:prstGeom prst="rect">
            <a:avLst/>
          </a:prstGeom>
          <a:noFill/>
          <a:ln>
            <a:noFill/>
          </a:ln>
        </p:spPr>
      </p:pic>
      <p:sp>
        <p:nvSpPr>
          <p:cNvPr id="594" name="Google Shape;594;p2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Limitations.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95" name="Google Shape;595;p2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96" name="Google Shape;596;p2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21"/>
          <p:cNvSpPr txBox="1"/>
          <p:nvPr/>
        </p:nvSpPr>
        <p:spPr>
          <a:xfrm>
            <a:off x="539750" y="2028243"/>
            <a:ext cx="1425043" cy="817260"/>
          </a:xfrm>
          <a:prstGeom prst="rect">
            <a:avLst/>
          </a:prstGeom>
          <a:solidFill>
            <a:srgbClr val="FFEBEB"/>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400"/>
              <a:buFont typeface="Arial"/>
              <a:buNone/>
            </a:pPr>
            <a:r>
              <a:rPr lang="es-ES" sz="1400" b="1" i="0" u="none" strike="noStrike" cap="none">
                <a:solidFill>
                  <a:schemeClr val="dk2"/>
                </a:solidFill>
                <a:latin typeface="Arial"/>
                <a:ea typeface="Arial"/>
                <a:cs typeface="Arial"/>
                <a:sym typeface="Arial"/>
              </a:rPr>
              <a:t>Observation of the problem</a:t>
            </a:r>
            <a:endParaRPr sz="1400" b="1" i="0" u="none" strike="noStrike" cap="none">
              <a:solidFill>
                <a:schemeClr val="dk2"/>
              </a:solidFill>
              <a:latin typeface="Arial"/>
              <a:ea typeface="Arial"/>
              <a:cs typeface="Arial"/>
              <a:sym typeface="Arial"/>
            </a:endParaRPr>
          </a:p>
        </p:txBody>
      </p:sp>
      <p:sp>
        <p:nvSpPr>
          <p:cNvPr id="602" name="Google Shape;602;p21"/>
          <p:cNvSpPr txBox="1"/>
          <p:nvPr/>
        </p:nvSpPr>
        <p:spPr>
          <a:xfrm>
            <a:off x="7290023" y="3251242"/>
            <a:ext cx="1348853" cy="638991"/>
          </a:xfrm>
          <a:prstGeom prst="rect">
            <a:avLst/>
          </a:prstGeom>
          <a:solidFill>
            <a:srgbClr val="FFEBEB"/>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400"/>
              <a:buFont typeface="Arial"/>
              <a:buNone/>
            </a:pPr>
            <a:r>
              <a:rPr lang="es-ES" sz="1400" b="1" i="0" u="none" strike="noStrike" cap="none">
                <a:solidFill>
                  <a:schemeClr val="dk2"/>
                </a:solidFill>
                <a:latin typeface="Arial"/>
                <a:ea typeface="Arial"/>
                <a:cs typeface="Arial"/>
                <a:sym typeface="Arial"/>
              </a:rPr>
              <a:t>Conclusions</a:t>
            </a:r>
            <a:endParaRPr sz="1400" b="1" i="0" u="none" strike="noStrike" cap="none">
              <a:solidFill>
                <a:schemeClr val="dk2"/>
              </a:solidFill>
              <a:latin typeface="Arial"/>
              <a:ea typeface="Arial"/>
              <a:cs typeface="Arial"/>
              <a:sym typeface="Arial"/>
            </a:endParaRPr>
          </a:p>
        </p:txBody>
      </p:sp>
      <p:sp>
        <p:nvSpPr>
          <p:cNvPr id="603" name="Google Shape;603;p21"/>
          <p:cNvSpPr txBox="1"/>
          <p:nvPr/>
        </p:nvSpPr>
        <p:spPr>
          <a:xfrm>
            <a:off x="5984521" y="2039427"/>
            <a:ext cx="1625882" cy="619676"/>
          </a:xfrm>
          <a:prstGeom prst="rect">
            <a:avLst/>
          </a:prstGeom>
          <a:solidFill>
            <a:srgbClr val="FFEBEB"/>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400"/>
              <a:buFont typeface="Arial"/>
              <a:buNone/>
            </a:pPr>
            <a:r>
              <a:rPr lang="es-ES" sz="1400" b="1" i="0" u="none" strike="noStrike" cap="none">
                <a:solidFill>
                  <a:schemeClr val="dk2"/>
                </a:solidFill>
                <a:latin typeface="Arial"/>
                <a:ea typeface="Arial"/>
                <a:cs typeface="Arial"/>
                <a:sym typeface="Arial"/>
              </a:rPr>
              <a:t>Results and data analysis</a:t>
            </a:r>
            <a:endParaRPr sz="1400" b="1" i="0" u="none" strike="noStrike" cap="none">
              <a:solidFill>
                <a:schemeClr val="dk2"/>
              </a:solidFill>
              <a:latin typeface="Arial"/>
              <a:ea typeface="Arial"/>
              <a:cs typeface="Arial"/>
              <a:sym typeface="Arial"/>
            </a:endParaRPr>
          </a:p>
        </p:txBody>
      </p:sp>
      <p:sp>
        <p:nvSpPr>
          <p:cNvPr id="604" name="Google Shape;604;p21"/>
          <p:cNvSpPr txBox="1"/>
          <p:nvPr/>
        </p:nvSpPr>
        <p:spPr>
          <a:xfrm>
            <a:off x="4397748" y="3305175"/>
            <a:ext cx="1625882" cy="660407"/>
          </a:xfrm>
          <a:prstGeom prst="rect">
            <a:avLst/>
          </a:prstGeom>
          <a:solidFill>
            <a:srgbClr val="FFEBEB"/>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400"/>
              <a:buFont typeface="Arial"/>
              <a:buNone/>
            </a:pPr>
            <a:r>
              <a:rPr lang="es-ES" sz="1400" b="1" i="0" u="none" strike="noStrike" cap="none">
                <a:solidFill>
                  <a:schemeClr val="dk2"/>
                </a:solidFill>
                <a:latin typeface="Arial"/>
                <a:ea typeface="Arial"/>
                <a:cs typeface="Arial"/>
                <a:sym typeface="Arial"/>
              </a:rPr>
              <a:t>Methodology and experimentation</a:t>
            </a:r>
            <a:endParaRPr sz="1400" b="0" i="0" u="none" strike="noStrike" cap="none">
              <a:solidFill>
                <a:srgbClr val="000000"/>
              </a:solidFill>
              <a:latin typeface="Arial"/>
              <a:ea typeface="Arial"/>
              <a:cs typeface="Arial"/>
              <a:sym typeface="Arial"/>
            </a:endParaRPr>
          </a:p>
        </p:txBody>
      </p:sp>
      <p:sp>
        <p:nvSpPr>
          <p:cNvPr id="605" name="Google Shape;605;p21"/>
          <p:cNvSpPr txBox="1"/>
          <p:nvPr/>
        </p:nvSpPr>
        <p:spPr>
          <a:xfrm>
            <a:off x="3101030" y="2028243"/>
            <a:ext cx="1345508" cy="817260"/>
          </a:xfrm>
          <a:prstGeom prst="rect">
            <a:avLst/>
          </a:prstGeom>
          <a:solidFill>
            <a:srgbClr val="FFEBEB"/>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400"/>
              <a:buFont typeface="Arial"/>
              <a:buNone/>
            </a:pPr>
            <a:r>
              <a:rPr lang="es-ES" sz="1400" b="1" i="0" u="none" strike="noStrike" cap="none">
                <a:solidFill>
                  <a:schemeClr val="dk2"/>
                </a:solidFill>
                <a:latin typeface="Arial"/>
                <a:ea typeface="Arial"/>
                <a:cs typeface="Arial"/>
                <a:sym typeface="Arial"/>
              </a:rPr>
              <a:t>Hypotheses and objectives</a:t>
            </a:r>
            <a:endParaRPr sz="1400" b="0" i="0" u="none" strike="noStrike" cap="none">
              <a:solidFill>
                <a:srgbClr val="000000"/>
              </a:solidFill>
              <a:latin typeface="Arial"/>
              <a:ea typeface="Arial"/>
              <a:cs typeface="Arial"/>
              <a:sym typeface="Arial"/>
            </a:endParaRPr>
          </a:p>
        </p:txBody>
      </p:sp>
      <p:sp>
        <p:nvSpPr>
          <p:cNvPr id="606" name="Google Shape;606;p21"/>
          <p:cNvSpPr txBox="1"/>
          <p:nvPr/>
        </p:nvSpPr>
        <p:spPr>
          <a:xfrm>
            <a:off x="1832381" y="3305175"/>
            <a:ext cx="1396601" cy="817260"/>
          </a:xfrm>
          <a:prstGeom prst="rect">
            <a:avLst/>
          </a:prstGeom>
          <a:solidFill>
            <a:srgbClr val="FFEBEB"/>
          </a:solidFill>
          <a:ln>
            <a:noFill/>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400"/>
              <a:buFont typeface="Arial"/>
              <a:buNone/>
            </a:pPr>
            <a:r>
              <a:rPr lang="es-ES" sz="1400" b="1" i="0" u="none" strike="noStrike" cap="none">
                <a:solidFill>
                  <a:schemeClr val="dk2"/>
                </a:solidFill>
                <a:latin typeface="Arial"/>
                <a:ea typeface="Arial"/>
                <a:cs typeface="Arial"/>
                <a:sym typeface="Arial"/>
              </a:rPr>
              <a:t>Introduction and context</a:t>
            </a:r>
            <a:endParaRPr sz="1400" b="1" i="0" u="none" strike="noStrike" cap="none">
              <a:solidFill>
                <a:schemeClr val="dk2"/>
              </a:solidFill>
              <a:latin typeface="Arial"/>
              <a:ea typeface="Arial"/>
              <a:cs typeface="Arial"/>
              <a:sym typeface="Arial"/>
            </a:endParaRPr>
          </a:p>
        </p:txBody>
      </p:sp>
      <p:sp>
        <p:nvSpPr>
          <p:cNvPr id="607" name="Google Shape;607;p21"/>
          <p:cNvSpPr/>
          <p:nvPr/>
        </p:nvSpPr>
        <p:spPr>
          <a:xfrm>
            <a:off x="539751" y="2037136"/>
            <a:ext cx="1417638" cy="817260"/>
          </a:xfrm>
          <a:custGeom>
            <a:avLst/>
            <a:gdLst/>
            <a:ahLst/>
            <a:cxnLst/>
            <a:rect l="l" t="t" r="r" b="b"/>
            <a:pathLst>
              <a:path w="1417638" h="817260" extrusionOk="0">
                <a:moveTo>
                  <a:pt x="10516" y="23436"/>
                </a:moveTo>
                <a:cubicBezTo>
                  <a:pt x="25635" y="-26352"/>
                  <a:pt x="1348436" y="12708"/>
                  <a:pt x="1406550" y="23436"/>
                </a:cubicBezTo>
                <a:cubicBezTo>
                  <a:pt x="1441603" y="103835"/>
                  <a:pt x="1400695" y="545714"/>
                  <a:pt x="1406550" y="806001"/>
                </a:cubicBezTo>
                <a:cubicBezTo>
                  <a:pt x="931837" y="825833"/>
                  <a:pt x="299345" y="831932"/>
                  <a:pt x="22514" y="808750"/>
                </a:cubicBezTo>
                <a:cubicBezTo>
                  <a:pt x="-12352" y="528819"/>
                  <a:pt x="18435" y="317208"/>
                  <a:pt x="10516" y="2343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8" name="Google Shape;608;p21"/>
          <p:cNvSpPr/>
          <p:nvPr/>
        </p:nvSpPr>
        <p:spPr>
          <a:xfrm>
            <a:off x="1815039" y="3301983"/>
            <a:ext cx="1417638" cy="817260"/>
          </a:xfrm>
          <a:custGeom>
            <a:avLst/>
            <a:gdLst/>
            <a:ahLst/>
            <a:cxnLst/>
            <a:rect l="l" t="t" r="r" b="b"/>
            <a:pathLst>
              <a:path w="1417638" h="817260" extrusionOk="0">
                <a:moveTo>
                  <a:pt x="10516" y="23436"/>
                </a:moveTo>
                <a:cubicBezTo>
                  <a:pt x="25635" y="-26352"/>
                  <a:pt x="1348436" y="12708"/>
                  <a:pt x="1406550" y="23436"/>
                </a:cubicBezTo>
                <a:cubicBezTo>
                  <a:pt x="1441603" y="103835"/>
                  <a:pt x="1400695" y="545714"/>
                  <a:pt x="1406550" y="806001"/>
                </a:cubicBezTo>
                <a:cubicBezTo>
                  <a:pt x="931837" y="825833"/>
                  <a:pt x="299345" y="831932"/>
                  <a:pt x="22514" y="808750"/>
                </a:cubicBezTo>
                <a:cubicBezTo>
                  <a:pt x="-12352" y="528819"/>
                  <a:pt x="18435" y="317208"/>
                  <a:pt x="10516" y="2343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09" name="Google Shape;609;p21"/>
          <p:cNvSpPr/>
          <p:nvPr/>
        </p:nvSpPr>
        <p:spPr>
          <a:xfrm>
            <a:off x="3081631" y="2022582"/>
            <a:ext cx="1390033" cy="817260"/>
          </a:xfrm>
          <a:custGeom>
            <a:avLst/>
            <a:gdLst/>
            <a:ahLst/>
            <a:cxnLst/>
            <a:rect l="l" t="t" r="r" b="b"/>
            <a:pathLst>
              <a:path w="1390033" h="817260" extrusionOk="0">
                <a:moveTo>
                  <a:pt x="10311" y="23436"/>
                </a:moveTo>
                <a:cubicBezTo>
                  <a:pt x="20396" y="-29217"/>
                  <a:pt x="1313758" y="15863"/>
                  <a:pt x="1379161" y="23436"/>
                </a:cubicBezTo>
                <a:cubicBezTo>
                  <a:pt x="1424198" y="106008"/>
                  <a:pt x="1340769" y="546741"/>
                  <a:pt x="1379161" y="806001"/>
                </a:cubicBezTo>
                <a:cubicBezTo>
                  <a:pt x="885655" y="853085"/>
                  <a:pt x="286435" y="870869"/>
                  <a:pt x="22076" y="808750"/>
                </a:cubicBezTo>
                <a:cubicBezTo>
                  <a:pt x="-1662" y="534908"/>
                  <a:pt x="24959" y="320151"/>
                  <a:pt x="10311" y="2343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0" name="Google Shape;610;p21"/>
          <p:cNvSpPr/>
          <p:nvPr/>
        </p:nvSpPr>
        <p:spPr>
          <a:xfrm>
            <a:off x="5963220" y="2005058"/>
            <a:ext cx="1625882" cy="662938"/>
          </a:xfrm>
          <a:custGeom>
            <a:avLst/>
            <a:gdLst/>
            <a:ahLst/>
            <a:cxnLst/>
            <a:rect l="l" t="t" r="r" b="b"/>
            <a:pathLst>
              <a:path w="1625882" h="662938" extrusionOk="0">
                <a:moveTo>
                  <a:pt x="12061" y="19011"/>
                </a:moveTo>
                <a:cubicBezTo>
                  <a:pt x="34297" y="-19382"/>
                  <a:pt x="1535014" y="14714"/>
                  <a:pt x="1613165" y="19011"/>
                </a:cubicBezTo>
                <a:cubicBezTo>
                  <a:pt x="1672528" y="89515"/>
                  <a:pt x="1593569" y="443268"/>
                  <a:pt x="1613165" y="653805"/>
                </a:cubicBezTo>
                <a:cubicBezTo>
                  <a:pt x="1052806" y="687629"/>
                  <a:pt x="340301" y="694984"/>
                  <a:pt x="25822" y="656035"/>
                </a:cubicBezTo>
                <a:cubicBezTo>
                  <a:pt x="-6754" y="426614"/>
                  <a:pt x="57" y="253210"/>
                  <a:pt x="12061" y="1901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1" name="Google Shape;611;p21"/>
          <p:cNvSpPr/>
          <p:nvPr/>
        </p:nvSpPr>
        <p:spPr>
          <a:xfrm>
            <a:off x="4376448" y="3290621"/>
            <a:ext cx="1625882" cy="637177"/>
          </a:xfrm>
          <a:custGeom>
            <a:avLst/>
            <a:gdLst/>
            <a:ahLst/>
            <a:cxnLst/>
            <a:rect l="l" t="t" r="r" b="b"/>
            <a:pathLst>
              <a:path w="1625882" h="637177" extrusionOk="0">
                <a:moveTo>
                  <a:pt x="12061" y="18272"/>
                </a:moveTo>
                <a:cubicBezTo>
                  <a:pt x="28996" y="-21917"/>
                  <a:pt x="1540870" y="12125"/>
                  <a:pt x="1613165" y="18272"/>
                </a:cubicBezTo>
                <a:cubicBezTo>
                  <a:pt x="1645832" y="80739"/>
                  <a:pt x="1617235" y="425331"/>
                  <a:pt x="1613165" y="628399"/>
                </a:cubicBezTo>
                <a:cubicBezTo>
                  <a:pt x="1034786" y="679402"/>
                  <a:pt x="337348" y="685409"/>
                  <a:pt x="25822" y="630542"/>
                </a:cubicBezTo>
                <a:cubicBezTo>
                  <a:pt x="6937" y="416833"/>
                  <a:pt x="8744" y="247923"/>
                  <a:pt x="12061" y="1827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2" name="Google Shape;612;p21"/>
          <p:cNvSpPr/>
          <p:nvPr/>
        </p:nvSpPr>
        <p:spPr>
          <a:xfrm>
            <a:off x="7237956" y="3253056"/>
            <a:ext cx="1417638" cy="637177"/>
          </a:xfrm>
          <a:custGeom>
            <a:avLst/>
            <a:gdLst/>
            <a:ahLst/>
            <a:cxnLst/>
            <a:rect l="l" t="t" r="r" b="b"/>
            <a:pathLst>
              <a:path w="1417638" h="637177" extrusionOk="0">
                <a:moveTo>
                  <a:pt x="10516" y="18272"/>
                </a:moveTo>
                <a:cubicBezTo>
                  <a:pt x="26571" y="-20641"/>
                  <a:pt x="1339251" y="13414"/>
                  <a:pt x="1406550" y="18272"/>
                </a:cubicBezTo>
                <a:cubicBezTo>
                  <a:pt x="1438871" y="81202"/>
                  <a:pt x="1382851" y="426158"/>
                  <a:pt x="1406550" y="628399"/>
                </a:cubicBezTo>
                <a:cubicBezTo>
                  <a:pt x="904082" y="672407"/>
                  <a:pt x="291412" y="694746"/>
                  <a:pt x="22514" y="630542"/>
                </a:cubicBezTo>
                <a:cubicBezTo>
                  <a:pt x="5623" y="417925"/>
                  <a:pt x="-10368" y="237471"/>
                  <a:pt x="10516" y="1827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3" name="Google Shape;613;p2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14" name="Google Shape;614;p21"/>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3.2. Outline of the scientific method we will follow in Saving My Territory</a:t>
            </a:r>
            <a:endParaRPr sz="2000" b="0" i="0" u="none" strike="noStrike" cap="none">
              <a:solidFill>
                <a:srgbClr val="C00000"/>
              </a:solidFill>
              <a:latin typeface="Arial"/>
              <a:ea typeface="Arial"/>
              <a:cs typeface="Arial"/>
              <a:sym typeface="Arial"/>
            </a:endParaRPr>
          </a:p>
        </p:txBody>
      </p:sp>
      <p:sp>
        <p:nvSpPr>
          <p:cNvPr id="615" name="Google Shape;615;p21"/>
          <p:cNvSpPr txBox="1"/>
          <p:nvPr/>
        </p:nvSpPr>
        <p:spPr>
          <a:xfrm>
            <a:off x="210619" y="165440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616" name="Google Shape;616;p21"/>
          <p:cNvSpPr txBox="1"/>
          <p:nvPr/>
        </p:nvSpPr>
        <p:spPr>
          <a:xfrm>
            <a:off x="2655938" y="1641145"/>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617" name="Google Shape;617;p21"/>
          <p:cNvSpPr txBox="1"/>
          <p:nvPr/>
        </p:nvSpPr>
        <p:spPr>
          <a:xfrm>
            <a:off x="5573336" y="1633048"/>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618" name="Google Shape;618;p21"/>
          <p:cNvSpPr txBox="1"/>
          <p:nvPr/>
        </p:nvSpPr>
        <p:spPr>
          <a:xfrm>
            <a:off x="1491731" y="2914367"/>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619" name="Google Shape;619;p21"/>
          <p:cNvSpPr txBox="1"/>
          <p:nvPr/>
        </p:nvSpPr>
        <p:spPr>
          <a:xfrm>
            <a:off x="3937050" y="2901111"/>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620" name="Google Shape;620;p21"/>
          <p:cNvSpPr txBox="1"/>
          <p:nvPr/>
        </p:nvSpPr>
        <p:spPr>
          <a:xfrm>
            <a:off x="6854448" y="2893014"/>
            <a:ext cx="636962" cy="88126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cxnSp>
        <p:nvCxnSpPr>
          <p:cNvPr id="621" name="Google Shape;621;p21"/>
          <p:cNvCxnSpPr>
            <a:stCxn id="608" idx="2"/>
          </p:cNvCxnSpPr>
          <p:nvPr/>
        </p:nvCxnSpPr>
        <p:spPr>
          <a:xfrm rot="-5400000">
            <a:off x="2873439" y="3222834"/>
            <a:ext cx="1233300" cy="537000"/>
          </a:xfrm>
          <a:prstGeom prst="curvedConnector2">
            <a:avLst/>
          </a:prstGeom>
          <a:noFill/>
          <a:ln w="28575" cap="flat" cmpd="sng">
            <a:solidFill>
              <a:srgbClr val="C00000"/>
            </a:solidFill>
            <a:prstDash val="solid"/>
            <a:round/>
            <a:headEnd type="none" w="sm" len="sm"/>
            <a:tailEnd type="triangle" w="med" len="med"/>
          </a:ln>
        </p:spPr>
      </p:cxnSp>
      <p:cxnSp>
        <p:nvCxnSpPr>
          <p:cNvPr id="622" name="Google Shape;622;p21"/>
          <p:cNvCxnSpPr>
            <a:stCxn id="610" idx="2"/>
          </p:cNvCxnSpPr>
          <p:nvPr/>
        </p:nvCxnSpPr>
        <p:spPr>
          <a:xfrm rot="-5400000" flipH="1">
            <a:off x="7474235" y="2761013"/>
            <a:ext cx="592500" cy="388200"/>
          </a:xfrm>
          <a:prstGeom prst="curvedConnector2">
            <a:avLst/>
          </a:prstGeom>
          <a:noFill/>
          <a:ln w="28575" cap="flat" cmpd="sng">
            <a:solidFill>
              <a:srgbClr val="C00000"/>
            </a:solidFill>
            <a:prstDash val="solid"/>
            <a:round/>
            <a:headEnd type="none" w="sm" len="sm"/>
            <a:tailEnd type="triangle" w="med" len="med"/>
          </a:ln>
        </p:spPr>
      </p:cxnSp>
      <p:cxnSp>
        <p:nvCxnSpPr>
          <p:cNvPr id="623" name="Google Shape;623;p21"/>
          <p:cNvCxnSpPr>
            <a:stCxn id="611" idx="1"/>
          </p:cNvCxnSpPr>
          <p:nvPr/>
        </p:nvCxnSpPr>
        <p:spPr>
          <a:xfrm rot="10800000" flipH="1">
            <a:off x="5989613" y="2693593"/>
            <a:ext cx="617100" cy="615300"/>
          </a:xfrm>
          <a:prstGeom prst="curvedConnector3">
            <a:avLst>
              <a:gd name="adj1" fmla="val 50010"/>
            </a:avLst>
          </a:prstGeom>
          <a:noFill/>
          <a:ln w="28575" cap="flat" cmpd="sng">
            <a:solidFill>
              <a:srgbClr val="C00000"/>
            </a:solidFill>
            <a:prstDash val="solid"/>
            <a:round/>
            <a:headEnd type="none" w="sm" len="sm"/>
            <a:tailEnd type="triangle" w="med" len="med"/>
          </a:ln>
        </p:spPr>
      </p:cxnSp>
      <p:cxnSp>
        <p:nvCxnSpPr>
          <p:cNvPr id="624" name="Google Shape;624;p21"/>
          <p:cNvCxnSpPr/>
          <p:nvPr/>
        </p:nvCxnSpPr>
        <p:spPr>
          <a:xfrm>
            <a:off x="4467839" y="2828581"/>
            <a:ext cx="577500" cy="462000"/>
          </a:xfrm>
          <a:prstGeom prst="curvedConnector2">
            <a:avLst/>
          </a:prstGeom>
          <a:noFill/>
          <a:ln w="28575" cap="flat" cmpd="sng">
            <a:solidFill>
              <a:srgbClr val="C00000"/>
            </a:solidFill>
            <a:prstDash val="solid"/>
            <a:round/>
            <a:headEnd type="none" w="sm" len="sm"/>
            <a:tailEnd type="triangle" w="med" len="med"/>
          </a:ln>
        </p:spPr>
      </p:cxnSp>
      <p:cxnSp>
        <p:nvCxnSpPr>
          <p:cNvPr id="625" name="Google Shape;625;p21"/>
          <p:cNvCxnSpPr/>
          <p:nvPr/>
        </p:nvCxnSpPr>
        <p:spPr>
          <a:xfrm rot="-5400000" flipH="1">
            <a:off x="1951365" y="2707721"/>
            <a:ext cx="620400" cy="617100"/>
          </a:xfrm>
          <a:prstGeom prst="curvedConnector2">
            <a:avLst/>
          </a:prstGeom>
          <a:noFill/>
          <a:ln w="28575" cap="flat" cmpd="sng">
            <a:solidFill>
              <a:srgbClr val="C00000"/>
            </a:solidFill>
            <a:prstDash val="solid"/>
            <a:round/>
            <a:headEnd type="none" w="sm" len="sm"/>
            <a:tailEnd type="triangle" w="med" len="med"/>
          </a:ln>
        </p:spPr>
      </p:cxnSp>
      <p:sp>
        <p:nvSpPr>
          <p:cNvPr id="626" name="Google Shape;626;p2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627" name="Google Shape;627;p2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g3715449cfef_0_640"/>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33" name="Google Shape;633;g3715449cfef_0_640"/>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ES" sz="1200" b="1" i="0" u="none" strike="noStrike" cap="none">
                <a:solidFill>
                  <a:srgbClr val="424242"/>
                </a:solidFill>
                <a:latin typeface="Arial"/>
                <a:ea typeface="Arial"/>
                <a:cs typeface="Arial"/>
                <a:sym typeface="Arial"/>
              </a:rPr>
              <a:t> © 2025 by IILP-UMH is licensed under CC BY-NC-ND 4.0. To view a copy of this license, visit </a:t>
            </a:r>
            <a:r>
              <a:rPr lang="es-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i="0" u="none" strike="noStrike" cap="none">
                <a:solidFill>
                  <a:srgbClr val="424242"/>
                </a:solidFill>
                <a:latin typeface="Arial"/>
                <a:ea typeface="Arial"/>
                <a:cs typeface="Arial"/>
                <a:sym typeface="Arial"/>
              </a:rPr>
              <a:t>Please use the following reference when citing this work:</a:t>
            </a: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i="0" u="none" strike="noStrike" cap="none">
                <a:solidFill>
                  <a:srgbClr val="424242"/>
                </a:solidFill>
                <a:latin typeface="Arial"/>
                <a:ea typeface="Arial"/>
                <a:cs typeface="Arial"/>
                <a:sym typeface="Arial"/>
              </a:rPr>
              <a:t>Name(s) and surname(s) of the signatory/ies to this document (2025). Document title. </a:t>
            </a:r>
            <a:r>
              <a:rPr lang="es-ES" sz="1200" b="1" i="1" u="none" strike="noStrike" cap="none">
                <a:solidFill>
                  <a:srgbClr val="424242"/>
                </a:solidFill>
                <a:latin typeface="Arial"/>
                <a:ea typeface="Arial"/>
                <a:cs typeface="Arial"/>
                <a:sym typeface="Arial"/>
              </a:rPr>
              <a:t>Saving My Territory</a:t>
            </a:r>
            <a:r>
              <a:rPr lang="es-ES" sz="1200" b="1" i="0" u="none" strike="noStrike" cap="none">
                <a:solidFill>
                  <a:srgbClr val="424242"/>
                </a:solidFill>
                <a:latin typeface="Arial"/>
                <a:ea typeface="Arial"/>
                <a:cs typeface="Arial"/>
                <a:sym typeface="Arial"/>
              </a:rPr>
              <a:t> Intellectual Enrichment Programme. Miguel Hernández University of Elche. Available at https://salvandomiterritorio.umh.es/</a:t>
            </a: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endParaRPr sz="1200" b="1" i="0" u="none" strike="noStrike" cap="none">
              <a:solidFill>
                <a:srgbClr val="424242"/>
              </a:solidFill>
              <a:latin typeface="Arial"/>
              <a:ea typeface="Arial"/>
              <a:cs typeface="Arial"/>
              <a:sym typeface="Arial"/>
            </a:endParaRPr>
          </a:p>
        </p:txBody>
      </p:sp>
      <p:grpSp>
        <p:nvGrpSpPr>
          <p:cNvPr id="634" name="Google Shape;634;g3715449cfef_0_640"/>
          <p:cNvGrpSpPr/>
          <p:nvPr/>
        </p:nvGrpSpPr>
        <p:grpSpPr>
          <a:xfrm>
            <a:off x="1560797" y="4169916"/>
            <a:ext cx="6335656" cy="594167"/>
            <a:chOff x="1280599" y="4169916"/>
            <a:chExt cx="6335656" cy="594167"/>
          </a:xfrm>
        </p:grpSpPr>
        <p:grpSp>
          <p:nvGrpSpPr>
            <p:cNvPr id="635" name="Google Shape;635;g3715449cfef_0_640"/>
            <p:cNvGrpSpPr/>
            <p:nvPr/>
          </p:nvGrpSpPr>
          <p:grpSpPr>
            <a:xfrm>
              <a:off x="6337375" y="4169916"/>
              <a:ext cx="1278880" cy="594167"/>
              <a:chOff x="-2844824" y="2492896"/>
              <a:chExt cx="3200400" cy="1486904"/>
            </a:xfrm>
          </p:grpSpPr>
          <p:pic>
            <p:nvPicPr>
              <p:cNvPr id="636" name="Google Shape;636;g3715449cfef_0_640"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637" name="Google Shape;637;g3715449cfef_0_640"/>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638" name="Google Shape;638;g3715449cfef_0_640"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639" name="Google Shape;639;g3715449cfef_0_640"/>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640" name="Google Shape;640;g3715449cfef_0_640"/>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41" name="Google Shape;641;g3715449cfef_0_640"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45"/>
        <p:cNvGrpSpPr/>
        <p:nvPr/>
      </p:nvGrpSpPr>
      <p:grpSpPr>
        <a:xfrm>
          <a:off x="0" y="0"/>
          <a:ext cx="0" cy="0"/>
          <a:chOff x="0" y="0"/>
          <a:chExt cx="0" cy="0"/>
        </a:xfrm>
      </p:grpSpPr>
      <p:sp>
        <p:nvSpPr>
          <p:cNvPr id="646" name="Google Shape;646;g3715449cfef_0_653"/>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47" name="Google Shape;647;g3715449cfef_0_653"/>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Workshop on Research and the Scientific Method</a:t>
            </a:r>
            <a:endParaRPr sz="3000" b="0" i="0" u="none" strike="noStrike" cap="none">
              <a:solidFill>
                <a:srgbClr val="C00000"/>
              </a:solidFill>
              <a:latin typeface="Arial"/>
              <a:ea typeface="Arial"/>
              <a:cs typeface="Arial"/>
              <a:sym typeface="Arial"/>
            </a:endParaRPr>
          </a:p>
          <a:p>
            <a:pPr marL="0" marR="0" lvl="0" indent="0" algn="ctr" rtl="0">
              <a:lnSpc>
                <a:spcPct val="100000"/>
              </a:lnSpc>
              <a:spcBef>
                <a:spcPts val="1800"/>
              </a:spcBef>
              <a:spcAft>
                <a:spcPts val="0"/>
              </a:spcAft>
              <a:buClr>
                <a:srgbClr val="000000"/>
              </a:buClr>
              <a:buSzPts val="4000"/>
              <a:buFont typeface="Arial"/>
              <a:buNone/>
            </a:pPr>
            <a:r>
              <a:rPr lang="es-ES" sz="4000" b="0" i="0" u="none" strike="noStrike" cap="none">
                <a:solidFill>
                  <a:srgbClr val="424242"/>
                </a:solidFill>
                <a:latin typeface="Arial"/>
                <a:ea typeface="Arial"/>
                <a:cs typeface="Arial"/>
                <a:sym typeface="Arial"/>
              </a:rPr>
              <a:t>Thank you</a:t>
            </a:r>
            <a:endParaRPr sz="3000" b="0" i="0" u="none" strike="noStrike" cap="none">
              <a:solidFill>
                <a:srgbClr val="C00000"/>
              </a:solidFill>
              <a:latin typeface="Bebas Neue"/>
              <a:ea typeface="Bebas Neue"/>
              <a:cs typeface="Bebas Neue"/>
              <a:sym typeface="Bebas Neue"/>
            </a:endParaRPr>
          </a:p>
        </p:txBody>
      </p:sp>
      <p:grpSp>
        <p:nvGrpSpPr>
          <p:cNvPr id="648" name="Google Shape;648;g3715449cfef_0_653"/>
          <p:cNvGrpSpPr/>
          <p:nvPr/>
        </p:nvGrpSpPr>
        <p:grpSpPr>
          <a:xfrm>
            <a:off x="1560797" y="4169916"/>
            <a:ext cx="6335656" cy="594167"/>
            <a:chOff x="1280599" y="4169916"/>
            <a:chExt cx="6335656" cy="594167"/>
          </a:xfrm>
        </p:grpSpPr>
        <p:grpSp>
          <p:nvGrpSpPr>
            <p:cNvPr id="649" name="Google Shape;649;g3715449cfef_0_653"/>
            <p:cNvGrpSpPr/>
            <p:nvPr/>
          </p:nvGrpSpPr>
          <p:grpSpPr>
            <a:xfrm>
              <a:off x="6337375" y="4169916"/>
              <a:ext cx="1278880" cy="594167"/>
              <a:chOff x="-2844824" y="2492896"/>
              <a:chExt cx="3200400" cy="1486904"/>
            </a:xfrm>
          </p:grpSpPr>
          <p:pic>
            <p:nvPicPr>
              <p:cNvPr id="650" name="Google Shape;650;g3715449cfef_0_653"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651" name="Google Shape;651;g3715449cfef_0_653"/>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652" name="Google Shape;652;g3715449cfef_0_653"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653" name="Google Shape;653;g3715449cfef_0_653"/>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654" name="Google Shape;654;g3715449cfef_0_653"/>
          <p:cNvSpPr txBox="1"/>
          <p:nvPr/>
        </p:nvSpPr>
        <p:spPr>
          <a:xfrm>
            <a:off x="539750" y="2454616"/>
            <a:ext cx="8096400" cy="1293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200" b="1" i="0" u="none" strike="noStrike" cap="none">
                <a:solidFill>
                  <a:srgbClr val="424242"/>
                </a:solidFill>
                <a:latin typeface="Arial"/>
                <a:ea typeface="Arial"/>
                <a:cs typeface="Arial"/>
                <a:sym typeface="Arial"/>
              </a:rPr>
              <a:t>Ángeles Gómez Martínez</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0" i="0" u="sng" strike="noStrike" cap="none">
                <a:solidFill>
                  <a:srgbClr val="424242"/>
                </a:solidFill>
                <a:latin typeface="Arial"/>
                <a:ea typeface="Arial"/>
                <a:cs typeface="Arial"/>
                <a:sym typeface="Arial"/>
                <a:hlinkClick r:id="rId6">
                  <a:extLst>
                    <a:ext uri="{A12FA001-AC4F-418D-AE19-62706E023703}">
                      <ahyp:hlinkClr xmlns:ahyp="http://schemas.microsoft.com/office/drawing/2018/hyperlinkcolor" val="tx"/>
                    </a:ext>
                  </a:extLst>
                </a:hlinkClick>
              </a:rPr>
              <a:t>a.gomez@umh.es</a:t>
            </a:r>
            <a:endParaRPr sz="1200" b="0" i="0" u="sng"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200" b="0" i="0" u="sng"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0" i="0" u="sng" strike="noStrike" cap="none">
                <a:solidFill>
                  <a:srgbClr val="424242"/>
                </a:solidFill>
                <a:latin typeface="Arial"/>
                <a:ea typeface="Arial"/>
                <a:cs typeface="Arial"/>
                <a:sym typeface="Arial"/>
                <a:hlinkClick r:id="rId7">
                  <a:extLst>
                    <a:ext uri="{A12FA001-AC4F-418D-AE19-62706E023703}">
                      <ahyp:hlinkClr xmlns:ahyp="http://schemas.microsoft.com/office/drawing/2018/hyperlinkcolor" val="tx"/>
                    </a:ext>
                  </a:extLst>
                </a:hlinkClick>
              </a:rPr>
              <a:t>bivars@umh.es</a:t>
            </a:r>
            <a:endParaRPr sz="1200" b="0"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200" b="0" i="0" u="none" strike="noStrike" cap="none">
              <a:solidFill>
                <a:srgbClr val="42424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0"/>
        <p:cNvGrpSpPr/>
        <p:nvPr/>
      </p:nvGrpSpPr>
      <p:grpSpPr>
        <a:xfrm>
          <a:off x="0" y="0"/>
          <a:ext cx="0" cy="0"/>
          <a:chOff x="0" y="0"/>
          <a:chExt cx="0" cy="0"/>
        </a:xfrm>
      </p:grpSpPr>
      <p:sp>
        <p:nvSpPr>
          <p:cNvPr id="261" name="Google Shape;261;g3715449cfef_0_358"/>
          <p:cNvSpPr txBox="1"/>
          <p:nvPr/>
        </p:nvSpPr>
        <p:spPr>
          <a:xfrm>
            <a:off x="773075" y="1800825"/>
            <a:ext cx="2682300" cy="645000"/>
          </a:xfrm>
          <a:prstGeom prst="rect">
            <a:avLst/>
          </a:prstGeom>
          <a:solidFill>
            <a:srgbClr val="FFEBEB"/>
          </a:solidFill>
          <a:ln>
            <a:noFill/>
          </a:ln>
        </p:spPr>
        <p:txBody>
          <a:bodyPr spcFirstLastPara="1" wrap="square" lIns="104925" tIns="104925" rIns="104925" bIns="104925" anchor="t" anchorCtr="0">
            <a:noAutofit/>
          </a:bodyPr>
          <a:lstStyle/>
          <a:p>
            <a:pPr marL="145757" marR="0" lvl="0" indent="0" algn="l" rtl="0">
              <a:lnSpc>
                <a:spcPct val="100000"/>
              </a:lnSpc>
              <a:spcBef>
                <a:spcPts val="0"/>
              </a:spcBef>
              <a:spcAft>
                <a:spcPts val="0"/>
              </a:spcAft>
              <a:buClr>
                <a:srgbClr val="000000"/>
              </a:buClr>
              <a:buSzPts val="1836"/>
              <a:buFont typeface="Roboto"/>
              <a:buNone/>
            </a:pPr>
            <a:endParaRPr sz="1606" b="0" i="0" u="none" strike="noStrike" cap="none">
              <a:solidFill>
                <a:srgbClr val="000000"/>
              </a:solidFill>
              <a:latin typeface="Arial"/>
              <a:ea typeface="Arial"/>
              <a:cs typeface="Arial"/>
              <a:sym typeface="Arial"/>
            </a:endParaRPr>
          </a:p>
        </p:txBody>
      </p:sp>
      <p:sp>
        <p:nvSpPr>
          <p:cNvPr id="262" name="Google Shape;262;g3715449cfef_0_358"/>
          <p:cNvSpPr txBox="1"/>
          <p:nvPr/>
        </p:nvSpPr>
        <p:spPr>
          <a:xfrm>
            <a:off x="686225" y="2790025"/>
            <a:ext cx="2358900" cy="7659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Understand</a:t>
            </a:r>
            <a:r>
              <a:rPr lang="es-ES" sz="1400" b="0" i="0" u="none" strike="noStrike" cap="none">
                <a:solidFill>
                  <a:srgbClr val="000000"/>
                </a:solidFill>
                <a:latin typeface="Arial"/>
                <a:ea typeface="Arial"/>
                <a:cs typeface="Arial"/>
                <a:sym typeface="Arial"/>
              </a:rPr>
              <a:t> science as a means to improve our surroundings.</a:t>
            </a:r>
            <a:endParaRPr sz="1400" b="0" i="0" u="none" strike="noStrike" cap="none">
              <a:solidFill>
                <a:srgbClr val="000000"/>
              </a:solidFill>
              <a:latin typeface="Arial"/>
              <a:ea typeface="Arial"/>
              <a:cs typeface="Arial"/>
              <a:sym typeface="Arial"/>
            </a:endParaRPr>
          </a:p>
        </p:txBody>
      </p:sp>
      <p:sp>
        <p:nvSpPr>
          <p:cNvPr id="263" name="Google Shape;263;g3715449cfef_0_358"/>
          <p:cNvSpPr txBox="1"/>
          <p:nvPr/>
        </p:nvSpPr>
        <p:spPr>
          <a:xfrm>
            <a:off x="773086" y="1790990"/>
            <a:ext cx="2526900" cy="645000"/>
          </a:xfrm>
          <a:prstGeom prst="rect">
            <a:avLst/>
          </a:prstGeom>
          <a:noFill/>
          <a:ln>
            <a:noFill/>
          </a:ln>
        </p:spPr>
        <p:txBody>
          <a:bodyPr spcFirstLastPara="1" wrap="square" lIns="104925" tIns="104925" rIns="104925" bIns="104925" anchor="t" anchorCtr="0">
            <a:spAutoFit/>
          </a:bodyPr>
          <a:lstStyle/>
          <a:p>
            <a:pPr marL="145757" marR="0" lvl="0" indent="0" algn="l" rtl="0">
              <a:lnSpc>
                <a:spcPct val="100000"/>
              </a:lnSpc>
              <a:spcBef>
                <a:spcPts val="0"/>
              </a:spcBef>
              <a:spcAft>
                <a:spcPts val="0"/>
              </a:spcAft>
              <a:buClr>
                <a:srgbClr val="000000"/>
              </a:buClr>
              <a:buSzPts val="1406"/>
              <a:buFont typeface="Arial"/>
              <a:buNone/>
            </a:pPr>
            <a:r>
              <a:rPr lang="es-ES" sz="1406" b="0" i="0" u="none" strike="noStrike" cap="none">
                <a:solidFill>
                  <a:srgbClr val="C00000"/>
                </a:solidFill>
                <a:latin typeface="Arial"/>
                <a:ea typeface="Arial"/>
                <a:cs typeface="Arial"/>
                <a:sym typeface="Arial"/>
              </a:rPr>
              <a:t>Learn</a:t>
            </a:r>
            <a:r>
              <a:rPr lang="es-ES" sz="1406" b="0" i="0" u="none" strike="noStrike" cap="none">
                <a:solidFill>
                  <a:srgbClr val="000000"/>
                </a:solidFill>
                <a:latin typeface="Arial"/>
                <a:ea typeface="Arial"/>
                <a:cs typeface="Arial"/>
                <a:sym typeface="Arial"/>
              </a:rPr>
              <a:t> about research and the scientific method.</a:t>
            </a:r>
            <a:endParaRPr sz="1406" b="0" i="0" u="none" strike="noStrike" cap="none">
              <a:solidFill>
                <a:srgbClr val="000000"/>
              </a:solidFill>
              <a:latin typeface="Arial"/>
              <a:ea typeface="Arial"/>
              <a:cs typeface="Arial"/>
              <a:sym typeface="Arial"/>
            </a:endParaRPr>
          </a:p>
        </p:txBody>
      </p:sp>
      <p:sp>
        <p:nvSpPr>
          <p:cNvPr id="264" name="Google Shape;264;g3715449cfef_0_358"/>
          <p:cNvSpPr/>
          <p:nvPr/>
        </p:nvSpPr>
        <p:spPr>
          <a:xfrm>
            <a:off x="656185" y="2776131"/>
            <a:ext cx="2385517" cy="765810"/>
          </a:xfrm>
          <a:custGeom>
            <a:avLst/>
            <a:gdLst/>
            <a:ahLst/>
            <a:cxnLst/>
            <a:rect l="l" t="t" r="r" b="b"/>
            <a:pathLst>
              <a:path w="2385517" h="765810" extrusionOk="0">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5" name="Google Shape;265;g3715449cfef_0_358"/>
          <p:cNvSpPr/>
          <p:nvPr/>
        </p:nvSpPr>
        <p:spPr>
          <a:xfrm>
            <a:off x="773087" y="1787204"/>
            <a:ext cx="2722037" cy="608377"/>
          </a:xfrm>
          <a:custGeom>
            <a:avLst/>
            <a:gdLst/>
            <a:ahLst/>
            <a:cxnLst/>
            <a:rect l="l" t="t" r="r" b="b"/>
            <a:pathLst>
              <a:path w="2722037" h="608377" extrusionOk="0">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66" name="Google Shape;266;g3715449cfef_0_358"/>
          <p:cNvSpPr txBox="1">
            <a:spLocks noGrp="1"/>
          </p:cNvSpPr>
          <p:nvPr>
            <p:ph type="body" idx="4294967295"/>
          </p:nvPr>
        </p:nvSpPr>
        <p:spPr>
          <a:xfrm>
            <a:off x="4998950" y="1604450"/>
            <a:ext cx="3506100" cy="765900"/>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Understand</a:t>
            </a:r>
            <a:r>
              <a:rPr lang="es-ES" sz="1400">
                <a:solidFill>
                  <a:srgbClr val="000000"/>
                </a:solidFill>
                <a:latin typeface="Arial"/>
                <a:ea typeface="Arial"/>
                <a:cs typeface="Arial"/>
                <a:sym typeface="Arial"/>
              </a:rPr>
              <a:t> why it is important to use the scientific method when carrying out research.</a:t>
            </a:r>
            <a:endParaRPr sz="1400">
              <a:solidFill>
                <a:srgbClr val="000000"/>
              </a:solidFill>
              <a:latin typeface="Arial"/>
              <a:ea typeface="Arial"/>
              <a:cs typeface="Arial"/>
              <a:sym typeface="Arial"/>
            </a:endParaRPr>
          </a:p>
        </p:txBody>
      </p:sp>
      <p:sp>
        <p:nvSpPr>
          <p:cNvPr id="267" name="Google Shape;267;g3715449cfef_0_358"/>
          <p:cNvSpPr txBox="1"/>
          <p:nvPr/>
        </p:nvSpPr>
        <p:spPr>
          <a:xfrm>
            <a:off x="5660013" y="2546220"/>
            <a:ext cx="2757600" cy="7743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Learn</a:t>
            </a:r>
            <a:r>
              <a:rPr lang="es-ES" sz="1400" b="0" i="0" u="none" strike="noStrike" cap="none">
                <a:solidFill>
                  <a:srgbClr val="000000"/>
                </a:solidFill>
                <a:latin typeface="Arial"/>
                <a:ea typeface="Arial"/>
                <a:cs typeface="Arial"/>
                <a:sym typeface="Arial"/>
              </a:rPr>
              <a:t> the steps involved in carrying out research scientifically.</a:t>
            </a:r>
            <a:endParaRPr sz="1400" b="0" i="0" u="none" strike="noStrike" cap="none">
              <a:solidFill>
                <a:srgbClr val="000000"/>
              </a:solidFill>
              <a:latin typeface="Arial"/>
              <a:ea typeface="Arial"/>
              <a:cs typeface="Arial"/>
              <a:sym typeface="Arial"/>
            </a:endParaRPr>
          </a:p>
        </p:txBody>
      </p:sp>
      <p:sp>
        <p:nvSpPr>
          <p:cNvPr id="268" name="Google Shape;268;g3715449cfef_0_358"/>
          <p:cNvSpPr txBox="1"/>
          <p:nvPr/>
        </p:nvSpPr>
        <p:spPr>
          <a:xfrm>
            <a:off x="5950123" y="3568285"/>
            <a:ext cx="2316900" cy="8238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Learn </a:t>
            </a:r>
            <a:r>
              <a:rPr lang="es-ES" sz="1400" b="0" i="0" u="none" strike="noStrike" cap="none">
                <a:solidFill>
                  <a:srgbClr val="000000"/>
                </a:solidFill>
                <a:latin typeface="Arial"/>
                <a:ea typeface="Arial"/>
                <a:cs typeface="Arial"/>
                <a:sym typeface="Arial"/>
              </a:rPr>
              <a:t>how to apply these steps in your own research project.</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69" name="Google Shape;269;g3715449cfef_0_358"/>
          <p:cNvSpPr/>
          <p:nvPr/>
        </p:nvSpPr>
        <p:spPr>
          <a:xfrm>
            <a:off x="4998950" y="1605628"/>
            <a:ext cx="3506054" cy="824411"/>
          </a:xfrm>
          <a:custGeom>
            <a:avLst/>
            <a:gdLst/>
            <a:ahLst/>
            <a:cxnLst/>
            <a:rect l="l" t="t" r="r" b="b"/>
            <a:pathLst>
              <a:path w="3506054" h="628123" extrusionOk="0">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0" name="Google Shape;270;g3715449cfef_0_358"/>
          <p:cNvSpPr/>
          <p:nvPr/>
        </p:nvSpPr>
        <p:spPr>
          <a:xfrm>
            <a:off x="5950123" y="3588835"/>
            <a:ext cx="2358826" cy="765810"/>
          </a:xfrm>
          <a:custGeom>
            <a:avLst/>
            <a:gdLst/>
            <a:ahLst/>
            <a:cxnLst/>
            <a:rect l="l" t="t" r="r" b="b"/>
            <a:pathLst>
              <a:path w="2358826" h="765810" extrusionOk="0">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1" name="Google Shape;271;g3715449cfef_0_358"/>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72" name="Google Shape;272;g3715449cfef_0_358"/>
          <p:cNvSpPr txBox="1">
            <a:spLocks noGrp="1"/>
          </p:cNvSpPr>
          <p:nvPr>
            <p:ph type="title" idx="4294967295"/>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sp>
        <p:nvSpPr>
          <p:cNvPr id="273" name="Google Shape;273;g3715449cfef_0_358"/>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pic>
        <p:nvPicPr>
          <p:cNvPr id="274" name="Google Shape;274;g3715449cfef_0_358" descr="Forma&#10;&#10;El contenido generado por IA puede ser incorrecto."/>
          <p:cNvPicPr preferRelativeResize="0"/>
          <p:nvPr/>
        </p:nvPicPr>
        <p:blipFill rotWithShape="1">
          <a:blip r:embed="rId3">
            <a:alphaModFix/>
          </a:blip>
          <a:srcRect r="49974"/>
          <a:stretch/>
        </p:blipFill>
        <p:spPr>
          <a:xfrm>
            <a:off x="3455242" y="2204854"/>
            <a:ext cx="2106726" cy="2497728"/>
          </a:xfrm>
          <a:prstGeom prst="rect">
            <a:avLst/>
          </a:prstGeom>
          <a:noFill/>
          <a:ln>
            <a:noFill/>
          </a:ln>
        </p:spPr>
      </p:pic>
      <p:sp>
        <p:nvSpPr>
          <p:cNvPr id="275" name="Google Shape;275;g3715449cfef_0_358"/>
          <p:cNvSpPr txBox="1"/>
          <p:nvPr/>
        </p:nvSpPr>
        <p:spPr>
          <a:xfrm>
            <a:off x="3410878" y="1706317"/>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276" name="Google Shape;276;g3715449cfef_0_358"/>
          <p:cNvSpPr txBox="1"/>
          <p:nvPr/>
        </p:nvSpPr>
        <p:spPr>
          <a:xfrm>
            <a:off x="2906514" y="267294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277" name="Google Shape;277;g3715449cfef_0_358"/>
          <p:cNvSpPr txBox="1"/>
          <p:nvPr/>
        </p:nvSpPr>
        <p:spPr>
          <a:xfrm>
            <a:off x="4304505" y="1454260"/>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278" name="Google Shape;278;g3715449cfef_0_358"/>
          <p:cNvSpPr txBox="1"/>
          <p:nvPr/>
        </p:nvSpPr>
        <p:spPr>
          <a:xfrm>
            <a:off x="5020365" y="2452113"/>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279" name="Google Shape;279;g3715449cfef_0_358"/>
          <p:cNvSpPr txBox="1"/>
          <p:nvPr/>
        </p:nvSpPr>
        <p:spPr>
          <a:xfrm>
            <a:off x="5371864" y="347338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280" name="Google Shape;280;g3715449cfef_0_35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4"/>
        <p:cNvGrpSpPr/>
        <p:nvPr/>
      </p:nvGrpSpPr>
      <p:grpSpPr>
        <a:xfrm>
          <a:off x="0" y="0"/>
          <a:ext cx="0" cy="0"/>
          <a:chOff x="0" y="0"/>
          <a:chExt cx="0" cy="0"/>
        </a:xfrm>
      </p:grpSpPr>
      <p:sp>
        <p:nvSpPr>
          <p:cNvPr id="285" name="Google Shape;285;g3715449cfef_0_38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86" name="Google Shape;286;g3715449cfef_0_381"/>
          <p:cNvSpPr txBox="1"/>
          <p:nvPr/>
        </p:nvSpPr>
        <p:spPr>
          <a:xfrm>
            <a:off x="539750" y="1467461"/>
            <a:ext cx="3428100" cy="286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 Science for improving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 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1.1.1. The importance of 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1.1.2. Definitions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 Understanding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1.2.1. Reality is complicated</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1.2.2. Conflict of interests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1.3. The </a:t>
            </a:r>
            <a:r>
              <a:rPr lang="es-ES" sz="1200" b="0" i="1" u="none" strike="noStrike" cap="none">
                <a:solidFill>
                  <a:srgbClr val="424242"/>
                </a:solidFill>
                <a:latin typeface="Arial"/>
                <a:ea typeface="Arial"/>
                <a:cs typeface="Arial"/>
                <a:sym typeface="Arial"/>
              </a:rPr>
              <a:t>Saving My Territory Project</a:t>
            </a:r>
            <a:endParaRPr sz="1400" b="0" i="1"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 Scientific activity</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 Scientific activity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2.1.1. Research and development (R&amp;D)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2.1.2. Types of research</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2.2. The </a:t>
            </a:r>
            <a:r>
              <a:rPr lang="es-ES" sz="1200" b="0" i="1" u="none" strike="noStrike" cap="none">
                <a:solidFill>
                  <a:srgbClr val="424242"/>
                </a:solidFill>
                <a:latin typeface="Arial"/>
                <a:ea typeface="Arial"/>
                <a:cs typeface="Arial"/>
                <a:sym typeface="Arial"/>
              </a:rPr>
              <a:t>Saving My Territory Project</a:t>
            </a:r>
            <a:endParaRPr sz="1200" b="0" i="1" u="none" strike="noStrike" cap="none">
              <a:solidFill>
                <a:srgbClr val="424242"/>
              </a:solidFill>
              <a:latin typeface="Arial"/>
              <a:ea typeface="Arial"/>
              <a:cs typeface="Arial"/>
              <a:sym typeface="Arial"/>
            </a:endParaRPr>
          </a:p>
        </p:txBody>
      </p:sp>
      <p:sp>
        <p:nvSpPr>
          <p:cNvPr id="287" name="Google Shape;287;g3715449cfef_0_381"/>
          <p:cNvSpPr txBox="1"/>
          <p:nvPr/>
        </p:nvSpPr>
        <p:spPr>
          <a:xfrm>
            <a:off x="539750" y="903892"/>
            <a:ext cx="8096400" cy="521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es-ES" sz="2000" b="0" i="0" u="none" strike="noStrike" cap="none">
                <a:solidFill>
                  <a:srgbClr val="C00000"/>
                </a:solidFill>
                <a:latin typeface="Arial"/>
                <a:ea typeface="Arial"/>
                <a:cs typeface="Arial"/>
                <a:sym typeface="Arial"/>
              </a:rPr>
              <a:t>Summary</a:t>
            </a:r>
            <a:endParaRPr sz="2000" b="0" i="0" u="none" strike="noStrike" cap="none">
              <a:solidFill>
                <a:srgbClr val="C00000"/>
              </a:solidFill>
              <a:latin typeface="Arial"/>
              <a:ea typeface="Arial"/>
              <a:cs typeface="Arial"/>
              <a:sym typeface="Arial"/>
            </a:endParaRPr>
          </a:p>
        </p:txBody>
      </p:sp>
      <p:sp>
        <p:nvSpPr>
          <p:cNvPr id="288" name="Google Shape;288;g3715449cfef_0_381"/>
          <p:cNvSpPr txBox="1"/>
          <p:nvPr/>
        </p:nvSpPr>
        <p:spPr>
          <a:xfrm>
            <a:off x="4933950" y="1468071"/>
            <a:ext cx="3702000" cy="3232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III: The scientific method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 The scientific method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3.1.1. What is the scientific method?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3.1.2. Limitations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3.2. Outline of the scientific method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3.3. </a:t>
            </a:r>
            <a:r>
              <a:rPr lang="es-ES" sz="1200" b="0" i="0" u="none" strike="noStrike" cap="none">
                <a:solidFill>
                  <a:schemeClr val="dk2"/>
                </a:solidFill>
                <a:latin typeface="Arial"/>
                <a:ea typeface="Arial"/>
                <a:cs typeface="Arial"/>
                <a:sym typeface="Arial"/>
              </a:rPr>
              <a:t>The </a:t>
            </a:r>
            <a:r>
              <a:rPr lang="es-ES" sz="1200" b="0" i="1" u="none" strike="noStrike" cap="none">
                <a:solidFill>
                  <a:schemeClr val="dk2"/>
                </a:solidFill>
                <a:latin typeface="Arial"/>
                <a:ea typeface="Arial"/>
                <a:cs typeface="Arial"/>
                <a:sym typeface="Arial"/>
              </a:rPr>
              <a:t>Saving My Territory Project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IV: Applying the Scientific Method </a:t>
            </a:r>
            <a:r>
              <a:rPr lang="es-ES" sz="1200" b="0" i="0" u="none" strike="noStrike" cap="none">
                <a:solidFill>
                  <a:srgbClr val="424242"/>
                </a:solidFill>
                <a:latin typeface="Arial"/>
                <a:ea typeface="Arial"/>
                <a:cs typeface="Arial"/>
                <a:sym typeface="Arial"/>
              </a:rPr>
              <a:t>(optional)</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4.1. Applying the scientific method</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4.2. </a:t>
            </a:r>
            <a:r>
              <a:rPr lang="es-ES" sz="1200" b="0" i="0" u="none" strike="noStrike" cap="none">
                <a:solidFill>
                  <a:schemeClr val="dk2"/>
                </a:solidFill>
                <a:latin typeface="Arial"/>
                <a:ea typeface="Arial"/>
                <a:cs typeface="Arial"/>
                <a:sym typeface="Arial"/>
              </a:rPr>
              <a:t>The </a:t>
            </a:r>
            <a:r>
              <a:rPr lang="es-ES" sz="1200" b="0" i="1" u="none" strike="noStrike" cap="none">
                <a:solidFill>
                  <a:schemeClr val="dk2"/>
                </a:solidFill>
                <a:latin typeface="Arial"/>
                <a:ea typeface="Arial"/>
                <a:cs typeface="Arial"/>
                <a:sym typeface="Arial"/>
              </a:rPr>
              <a:t>Saving My Territory Project</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Parte V: Kit </a:t>
            </a:r>
            <a:r>
              <a:rPr lang="es-ES" sz="1200" b="0" i="1" u="none" strike="noStrike" cap="none">
                <a:solidFill>
                  <a:srgbClr val="C00000"/>
                </a:solidFill>
                <a:latin typeface="Arial"/>
                <a:ea typeface="Arial"/>
                <a:cs typeface="Arial"/>
                <a:sym typeface="Arial"/>
              </a:rPr>
              <a:t>Saving My Territory </a:t>
            </a:r>
            <a:r>
              <a:rPr lang="es-ES" sz="1200" b="0" i="0" u="none" strike="noStrike" cap="none">
                <a:solidFill>
                  <a:srgbClr val="C00000"/>
                </a:solidFill>
                <a:latin typeface="Arial"/>
                <a:ea typeface="Arial"/>
                <a:cs typeface="Arial"/>
                <a:sym typeface="Arial"/>
              </a:rPr>
              <a:t>Project</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   </a:t>
            </a:r>
            <a:r>
              <a:rPr lang="es-ES" sz="1200" b="0" i="0" u="none" strike="noStrike" cap="none">
                <a:solidFill>
                  <a:srgbClr val="424242"/>
                </a:solidFill>
                <a:latin typeface="Arial"/>
                <a:ea typeface="Arial"/>
                <a:cs typeface="Arial"/>
                <a:sym typeface="Arial"/>
              </a:rPr>
              <a:t>5.1. Scientific Method and Research Techniques Poster</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5.2. Research project feasibility</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5.3. Research project report</a:t>
            </a:r>
            <a:endParaRPr sz="1400" b="0" i="0" u="none" strike="noStrike" cap="none">
              <a:solidFill>
                <a:srgbClr val="000000"/>
              </a:solidFill>
              <a:latin typeface="Arial"/>
              <a:ea typeface="Arial"/>
              <a:cs typeface="Arial"/>
              <a:sym typeface="Arial"/>
            </a:endParaRPr>
          </a:p>
          <a:p>
            <a:pPr marL="36000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p:txBody>
      </p:sp>
      <p:sp>
        <p:nvSpPr>
          <p:cNvPr id="289" name="Google Shape;289;g3715449cfef_0_381"/>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290" name="Google Shape;290;g3715449cfef_0_38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
          <p:cNvSpPr/>
          <p:nvPr/>
        </p:nvSpPr>
        <p:spPr>
          <a:xfrm rot="10800000">
            <a:off x="4878124" y="4216795"/>
            <a:ext cx="3726125" cy="325897"/>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96" name="Google Shape;296;p5"/>
          <p:cNvSpPr txBox="1"/>
          <p:nvPr/>
        </p:nvSpPr>
        <p:spPr>
          <a:xfrm>
            <a:off x="539750" y="900113"/>
            <a:ext cx="8096250" cy="365125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s-ES" sz="1800" b="0" i="0" u="none" strike="noStrike" cap="none">
                <a:solidFill>
                  <a:srgbClr val="C00000"/>
                </a:solidFill>
                <a:latin typeface="Arial"/>
                <a:ea typeface="Arial"/>
                <a:cs typeface="Arial"/>
                <a:sym typeface="Arial"/>
              </a:rPr>
              <a:t>Part III</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a:p>
            <a:pPr marL="358775" marR="0" lvl="1" indent="0" algn="l" rtl="0">
              <a:lnSpc>
                <a:spcPct val="100000"/>
              </a:lnSpc>
              <a:spcBef>
                <a:spcPts val="120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3.1. The scientific method</a:t>
            </a:r>
            <a:endParaRPr sz="1400" b="0" i="0" u="none" strike="noStrike" cap="none">
              <a:solidFill>
                <a:srgbClr val="000000"/>
              </a:solidFill>
              <a:latin typeface="Arial"/>
              <a:ea typeface="Arial"/>
              <a:cs typeface="Arial"/>
              <a:sym typeface="Arial"/>
            </a:endParaRPr>
          </a:p>
          <a:p>
            <a:pPr marL="358775"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3.2. Outline of the scientific method</a:t>
            </a:r>
            <a:endParaRPr sz="1400" b="0" i="0" u="none" strike="noStrike" cap="none">
              <a:solidFill>
                <a:srgbClr val="000000"/>
              </a:solidFill>
              <a:latin typeface="Arial"/>
              <a:ea typeface="Arial"/>
              <a:cs typeface="Arial"/>
              <a:sym typeface="Arial"/>
            </a:endParaRPr>
          </a:p>
          <a:p>
            <a:pPr marL="358775"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3.3. </a:t>
            </a:r>
            <a:r>
              <a:rPr lang="es-ES" sz="2000" b="0" i="1" u="none" strike="noStrike" cap="none">
                <a:solidFill>
                  <a:srgbClr val="C00000"/>
                </a:solidFill>
                <a:latin typeface="Arial"/>
                <a:ea typeface="Arial"/>
                <a:cs typeface="Arial"/>
                <a:sym typeface="Arial"/>
              </a:rPr>
              <a:t>Saving my territory</a:t>
            </a:r>
            <a:endParaRPr sz="2000" b="0" i="1" u="none" strike="noStrike" cap="none">
              <a:solidFill>
                <a:srgbClr val="C00000"/>
              </a:solidFill>
              <a:latin typeface="Arial"/>
              <a:ea typeface="Arial"/>
              <a:cs typeface="Arial"/>
              <a:sym typeface="Arial"/>
            </a:endParaRPr>
          </a:p>
        </p:txBody>
      </p:sp>
      <p:sp>
        <p:nvSpPr>
          <p:cNvPr id="297" name="Google Shape;297;p5"/>
          <p:cNvSpPr/>
          <p:nvPr/>
        </p:nvSpPr>
        <p:spPr>
          <a:xfrm flipH="1">
            <a:off x="5065486" y="2007066"/>
            <a:ext cx="2192292" cy="1514332"/>
          </a:xfrm>
          <a:prstGeom prst="wedgeEllipseCallout">
            <a:avLst>
              <a:gd name="adj1" fmla="val -59569"/>
              <a:gd name="adj2" fmla="val -1218"/>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298" name="Google Shape;298;p5"/>
          <p:cNvSpPr txBox="1"/>
          <p:nvPr/>
        </p:nvSpPr>
        <p:spPr>
          <a:xfrm>
            <a:off x="5117862" y="2132202"/>
            <a:ext cx="1914300" cy="10869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In this workshop, </a:t>
            </a:r>
            <a:br>
              <a:rPr lang="es-ES" sz="1200" b="0" i="0" u="none" strike="noStrike" cap="none">
                <a:solidFill>
                  <a:srgbClr val="000000"/>
                </a:solidFill>
                <a:latin typeface="Arial"/>
                <a:ea typeface="Arial"/>
                <a:cs typeface="Arial"/>
                <a:sym typeface="Arial"/>
              </a:rPr>
            </a:br>
            <a:r>
              <a:rPr lang="es-ES" sz="1200" b="0" i="0" u="none" strike="noStrike" cap="none">
                <a:solidFill>
                  <a:srgbClr val="000000"/>
                </a:solidFill>
                <a:latin typeface="Arial"/>
                <a:ea typeface="Arial"/>
                <a:cs typeface="Arial"/>
                <a:sym typeface="Arial"/>
              </a:rPr>
              <a:t>we look at science and technology, and learn how to use them to solve problems that we see around us.</a:t>
            </a:r>
            <a:endParaRPr sz="1200" b="0" i="0" u="none" strike="noStrike" cap="none">
              <a:solidFill>
                <a:srgbClr val="000000"/>
              </a:solidFill>
              <a:latin typeface="Arial"/>
              <a:ea typeface="Arial"/>
              <a:cs typeface="Arial"/>
              <a:sym typeface="Arial"/>
            </a:endParaRPr>
          </a:p>
        </p:txBody>
      </p:sp>
      <p:grpSp>
        <p:nvGrpSpPr>
          <p:cNvPr id="299" name="Google Shape;299;p5"/>
          <p:cNvGrpSpPr/>
          <p:nvPr/>
        </p:nvGrpSpPr>
        <p:grpSpPr>
          <a:xfrm flipH="1">
            <a:off x="7580922" y="2250305"/>
            <a:ext cx="894128" cy="2113369"/>
            <a:chOff x="450718" y="3715931"/>
            <a:chExt cx="894911" cy="2302979"/>
          </a:xfrm>
        </p:grpSpPr>
        <p:sp>
          <p:nvSpPr>
            <p:cNvPr id="300" name="Google Shape;300;p5"/>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p5"/>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5"/>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5"/>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5"/>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5"/>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6" name="Google Shape;306;p5"/>
            <p:cNvGrpSpPr/>
            <p:nvPr/>
          </p:nvGrpSpPr>
          <p:grpSpPr>
            <a:xfrm>
              <a:off x="771529" y="4909052"/>
              <a:ext cx="266446" cy="274938"/>
              <a:chOff x="771529" y="4909052"/>
              <a:chExt cx="266446" cy="274938"/>
            </a:xfrm>
          </p:grpSpPr>
          <p:sp>
            <p:nvSpPr>
              <p:cNvPr id="307" name="Google Shape;307;p5"/>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5"/>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5"/>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5"/>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5"/>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5"/>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3" name="Google Shape;313;p5"/>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5"/>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5"/>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5"/>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5"/>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18" name="Google Shape;318;p5"/>
            <p:cNvGrpSpPr/>
            <p:nvPr/>
          </p:nvGrpSpPr>
          <p:grpSpPr>
            <a:xfrm>
              <a:off x="955342" y="4072114"/>
              <a:ext cx="43988" cy="51405"/>
              <a:chOff x="955342" y="4072114"/>
              <a:chExt cx="43988" cy="51405"/>
            </a:xfrm>
          </p:grpSpPr>
          <p:sp>
            <p:nvSpPr>
              <p:cNvPr id="319" name="Google Shape;319;p5"/>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5"/>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5"/>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22" name="Google Shape;322;p5"/>
            <p:cNvGrpSpPr/>
            <p:nvPr/>
          </p:nvGrpSpPr>
          <p:grpSpPr>
            <a:xfrm>
              <a:off x="786459" y="4077810"/>
              <a:ext cx="51050" cy="60226"/>
              <a:chOff x="786459" y="4077810"/>
              <a:chExt cx="51050" cy="60226"/>
            </a:xfrm>
          </p:grpSpPr>
          <p:sp>
            <p:nvSpPr>
              <p:cNvPr id="323" name="Google Shape;323;p5"/>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5"/>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5" name="Google Shape;325;p5"/>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5"/>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7" name="Google Shape;327;p5"/>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328" name="Google Shape;328;p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8"/>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75" name="Google Shape;375;p8"/>
          <p:cNvSpPr/>
          <p:nvPr/>
        </p:nvSpPr>
        <p:spPr>
          <a:xfrm flipH="1">
            <a:off x="1438222" y="4198556"/>
            <a:ext cx="6251576"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76" name="Google Shape;376;p8"/>
          <p:cNvSpPr/>
          <p:nvPr/>
        </p:nvSpPr>
        <p:spPr>
          <a:xfrm flipH="1">
            <a:off x="6983901" y="1732868"/>
            <a:ext cx="1620349" cy="1413383"/>
          </a:xfrm>
          <a:prstGeom prst="wedgeEllipseCallout">
            <a:avLst>
              <a:gd name="adj1" fmla="val 54373"/>
              <a:gd name="adj2" fmla="val 2799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77" name="Google Shape;377;p8"/>
          <p:cNvSpPr txBox="1"/>
          <p:nvPr/>
        </p:nvSpPr>
        <p:spPr>
          <a:xfrm>
            <a:off x="6981950" y="1935898"/>
            <a:ext cx="1574700" cy="1089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Great!</a:t>
            </a:r>
            <a:endParaRPr sz="12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Now we can learn about the stages of scientific research.</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378" name="Google Shape;378;p8"/>
          <p:cNvSpPr/>
          <p:nvPr/>
        </p:nvSpPr>
        <p:spPr>
          <a:xfrm rot="-10389047">
            <a:off x="273349" y="1536015"/>
            <a:ext cx="1926089" cy="1482331"/>
          </a:xfrm>
          <a:prstGeom prst="wedgeEllipseCallout">
            <a:avLst>
              <a:gd name="adj1" fmla="val -22549"/>
              <a:gd name="adj2" fmla="val -5943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79" name="Google Shape;379;p8"/>
          <p:cNvSpPr/>
          <p:nvPr/>
        </p:nvSpPr>
        <p:spPr>
          <a:xfrm>
            <a:off x="2628872" y="1400284"/>
            <a:ext cx="1935138" cy="1481589"/>
          </a:xfrm>
          <a:prstGeom prst="wedgeEllipseCallout">
            <a:avLst>
              <a:gd name="adj1" fmla="val -23691"/>
              <a:gd name="adj2" fmla="val 68008"/>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80" name="Google Shape;380;p8"/>
          <p:cNvSpPr/>
          <p:nvPr/>
        </p:nvSpPr>
        <p:spPr>
          <a:xfrm>
            <a:off x="4250443" y="2335863"/>
            <a:ext cx="1791297" cy="1393296"/>
          </a:xfrm>
          <a:prstGeom prst="wedgeEllipseCallout">
            <a:avLst>
              <a:gd name="adj1" fmla="val -51818"/>
              <a:gd name="adj2" fmla="val 3308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81" name="Google Shape;381;p8"/>
          <p:cNvSpPr txBox="1"/>
          <p:nvPr/>
        </p:nvSpPr>
        <p:spPr>
          <a:xfrm>
            <a:off x="287982" y="1666381"/>
            <a:ext cx="1775332" cy="1113325"/>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C00000"/>
                </a:solidFill>
                <a:latin typeface="Arial"/>
                <a:ea typeface="Arial"/>
                <a:cs typeface="Arial"/>
                <a:sym typeface="Arial"/>
              </a:rPr>
              <a:t>Basic</a:t>
            </a:r>
            <a:endParaRPr sz="14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An explorer who discovers new territories without knowing how useful they will be.</a:t>
            </a:r>
            <a:endParaRPr sz="14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382" name="Google Shape;382;p8"/>
          <p:cNvSpPr txBox="1"/>
          <p:nvPr/>
        </p:nvSpPr>
        <p:spPr>
          <a:xfrm>
            <a:off x="2735605" y="1532843"/>
            <a:ext cx="1632275" cy="1250463"/>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C00000"/>
                </a:solidFill>
                <a:latin typeface="Arial"/>
                <a:ea typeface="Arial"/>
                <a:cs typeface="Arial"/>
                <a:sym typeface="Arial"/>
              </a:rPr>
              <a:t>Applied</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Using the explorer's maps to find trade routes or valuable resources.</a:t>
            </a:r>
            <a:endParaRPr sz="1400" b="0" i="0" u="none" strike="noStrike" cap="none">
              <a:solidFill>
                <a:srgbClr val="000000"/>
              </a:solidFill>
              <a:latin typeface="Arial"/>
              <a:ea typeface="Arial"/>
              <a:cs typeface="Arial"/>
              <a:sym typeface="Arial"/>
            </a:endParaRPr>
          </a:p>
        </p:txBody>
      </p:sp>
      <p:sp>
        <p:nvSpPr>
          <p:cNvPr id="383" name="Google Shape;383;p8"/>
          <p:cNvSpPr txBox="1"/>
          <p:nvPr/>
        </p:nvSpPr>
        <p:spPr>
          <a:xfrm>
            <a:off x="4376066" y="2479630"/>
            <a:ext cx="1633570" cy="1122644"/>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C00000"/>
                </a:solidFill>
                <a:latin typeface="Arial"/>
                <a:ea typeface="Arial"/>
                <a:cs typeface="Arial"/>
                <a:sym typeface="Arial"/>
              </a:rPr>
              <a:t>Experimental</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Building vehicles to use the trade routes discovered.</a:t>
            </a:r>
            <a:endParaRPr sz="1400" b="0" i="0" u="none" strike="noStrike" cap="none">
              <a:solidFill>
                <a:srgbClr val="000000"/>
              </a:solidFill>
              <a:latin typeface="Arial"/>
              <a:ea typeface="Arial"/>
              <a:cs typeface="Arial"/>
              <a:sym typeface="Arial"/>
            </a:endParaRPr>
          </a:p>
        </p:txBody>
      </p:sp>
      <p:sp>
        <p:nvSpPr>
          <p:cNvPr id="384" name="Google Shape;384;p8"/>
          <p:cNvSpPr txBox="1"/>
          <p:nvPr/>
        </p:nvSpPr>
        <p:spPr>
          <a:xfrm>
            <a:off x="540000" y="89264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So, we understand what the three types of research are…</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grpSp>
        <p:nvGrpSpPr>
          <p:cNvPr id="385" name="Google Shape;385;p8"/>
          <p:cNvGrpSpPr/>
          <p:nvPr/>
        </p:nvGrpSpPr>
        <p:grpSpPr>
          <a:xfrm>
            <a:off x="1560793" y="2917404"/>
            <a:ext cx="736858" cy="1532594"/>
            <a:chOff x="3077675" y="861691"/>
            <a:chExt cx="736858" cy="1532594"/>
          </a:xfrm>
        </p:grpSpPr>
        <p:sp>
          <p:nvSpPr>
            <p:cNvPr id="386" name="Google Shape;386;p8"/>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8"/>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8"/>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9" name="Google Shape;389;p8"/>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8"/>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8"/>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8"/>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p8"/>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8"/>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8"/>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p8"/>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Google Shape;397;p8"/>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8"/>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Google Shape;399;p8"/>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0" name="Google Shape;400;p8"/>
          <p:cNvGrpSpPr/>
          <p:nvPr/>
        </p:nvGrpSpPr>
        <p:grpSpPr>
          <a:xfrm>
            <a:off x="6124090" y="2378175"/>
            <a:ext cx="743340" cy="2163264"/>
            <a:chOff x="521093" y="521373"/>
            <a:chExt cx="810031" cy="2357350"/>
          </a:xfrm>
        </p:grpSpPr>
        <p:sp>
          <p:nvSpPr>
            <p:cNvPr id="401" name="Google Shape;401;p8"/>
            <p:cNvSpPr/>
            <p:nvPr/>
          </p:nvSpPr>
          <p:spPr>
            <a:xfrm rot="10800000" flipH="1">
              <a:off x="1045873" y="1326544"/>
              <a:ext cx="193029" cy="467056"/>
            </a:xfrm>
            <a:custGeom>
              <a:avLst/>
              <a:gdLst/>
              <a:ahLst/>
              <a:cxnLst/>
              <a:rect l="l" t="t" r="r" b="b"/>
              <a:pathLst>
                <a:path w="193029" h="467056" extrusionOk="0">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8"/>
            <p:cNvSpPr/>
            <p:nvPr/>
          </p:nvSpPr>
          <p:spPr>
            <a:xfrm rot="10800000" flipH="1">
              <a:off x="1179492" y="1783692"/>
              <a:ext cx="126039" cy="225476"/>
            </a:xfrm>
            <a:custGeom>
              <a:avLst/>
              <a:gdLst/>
              <a:ahLst/>
              <a:cxnLst/>
              <a:rect l="l" t="t" r="r" b="b"/>
              <a:pathLst>
                <a:path w="126039" h="225476" extrusionOk="0">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w="95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8"/>
            <p:cNvSpPr/>
            <p:nvPr/>
          </p:nvSpPr>
          <p:spPr>
            <a:xfrm rot="10800000" flipH="1">
              <a:off x="631464" y="602471"/>
              <a:ext cx="615397" cy="677007"/>
            </a:xfrm>
            <a:custGeom>
              <a:avLst/>
              <a:gdLst/>
              <a:ahLst/>
              <a:cxnLst/>
              <a:rect l="l" t="t" r="r" b="b"/>
              <a:pathLst>
                <a:path w="615397" h="677007" extrusionOk="0">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04" name="Google Shape;404;p8"/>
            <p:cNvGrpSpPr/>
            <p:nvPr/>
          </p:nvGrpSpPr>
          <p:grpSpPr>
            <a:xfrm>
              <a:off x="1030918" y="843656"/>
              <a:ext cx="44690" cy="84425"/>
              <a:chOff x="6005690" y="1789940"/>
              <a:chExt cx="44690" cy="84425"/>
            </a:xfrm>
          </p:grpSpPr>
          <p:sp>
            <p:nvSpPr>
              <p:cNvPr id="405" name="Google Shape;405;p8"/>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8"/>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w="2045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7" name="Google Shape;407;p8"/>
              <p:cNvSpPr/>
              <p:nvPr/>
            </p:nvSpPr>
            <p:spPr>
              <a:xfrm rot="10800000" flipH="1">
                <a:off x="6005690" y="1789940"/>
                <a:ext cx="44690" cy="84425"/>
              </a:xfrm>
              <a:custGeom>
                <a:avLst/>
                <a:gdLst/>
                <a:ahLst/>
                <a:cxnLst/>
                <a:rect l="l" t="t" r="r" b="b"/>
                <a:pathLst>
                  <a:path w="44690" h="84425" extrusionOk="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08" name="Google Shape;408;p8"/>
            <p:cNvGrpSpPr/>
            <p:nvPr/>
          </p:nvGrpSpPr>
          <p:grpSpPr>
            <a:xfrm>
              <a:off x="859340" y="853010"/>
              <a:ext cx="51865" cy="98914"/>
              <a:chOff x="5834112" y="1799294"/>
              <a:chExt cx="51865" cy="98914"/>
            </a:xfrm>
          </p:grpSpPr>
          <p:sp>
            <p:nvSpPr>
              <p:cNvPr id="409" name="Google Shape;409;p8"/>
              <p:cNvSpPr/>
              <p:nvPr/>
            </p:nvSpPr>
            <p:spPr>
              <a:xfrm rot="10800000" flipH="1">
                <a:off x="5846410" y="1799294"/>
                <a:ext cx="37063" cy="97969"/>
              </a:xfrm>
              <a:custGeom>
                <a:avLst/>
                <a:gdLst/>
                <a:ahLst/>
                <a:cxnLst/>
                <a:rect l="l" t="t" r="r" b="b"/>
                <a:pathLst>
                  <a:path w="37063" h="97969" extrusionOk="0">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8"/>
              <p:cNvSpPr/>
              <p:nvPr/>
            </p:nvSpPr>
            <p:spPr>
              <a:xfrm rot="10800000" flipH="1">
                <a:off x="5834112" y="1800239"/>
                <a:ext cx="51865" cy="97969"/>
              </a:xfrm>
              <a:custGeom>
                <a:avLst/>
                <a:gdLst/>
                <a:ahLst/>
                <a:cxnLst/>
                <a:rect l="l" t="t" r="r" b="b"/>
                <a:pathLst>
                  <a:path w="51865" h="97969" extrusionOk="0">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11" name="Google Shape;411;p8"/>
            <p:cNvSpPr/>
            <p:nvPr/>
          </p:nvSpPr>
          <p:spPr>
            <a:xfrm>
              <a:off x="601894" y="521373"/>
              <a:ext cx="729230" cy="890828"/>
            </a:xfrm>
            <a:custGeom>
              <a:avLst/>
              <a:gdLst/>
              <a:ahLst/>
              <a:cxnLst/>
              <a:rect l="l" t="t" r="r" b="b"/>
              <a:pathLst>
                <a:path w="729230" h="890828" extrusionOk="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8"/>
            <p:cNvSpPr/>
            <p:nvPr/>
          </p:nvSpPr>
          <p:spPr>
            <a:xfrm rot="-10421930" flipH="1">
              <a:off x="837860" y="1088363"/>
              <a:ext cx="233200" cy="54376"/>
            </a:xfrm>
            <a:custGeom>
              <a:avLst/>
              <a:gdLst/>
              <a:ahLst/>
              <a:cxnLst/>
              <a:rect l="l" t="t" r="r" b="b"/>
              <a:pathLst>
                <a:path w="157774" h="36789" extrusionOk="0">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w="164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8"/>
            <p:cNvSpPr/>
            <p:nvPr/>
          </p:nvSpPr>
          <p:spPr>
            <a:xfrm>
              <a:off x="686799" y="1266324"/>
              <a:ext cx="507092" cy="1076144"/>
            </a:xfrm>
            <a:custGeom>
              <a:avLst/>
              <a:gdLst/>
              <a:ahLst/>
              <a:cxnLst/>
              <a:rect l="l" t="t" r="r" b="b"/>
              <a:pathLst>
                <a:path w="507092" h="1076144" extrusionOk="0">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8"/>
            <p:cNvSpPr/>
            <p:nvPr/>
          </p:nvSpPr>
          <p:spPr>
            <a:xfrm rot="10800000" flipH="1">
              <a:off x="690741" y="2648181"/>
              <a:ext cx="197920" cy="230542"/>
            </a:xfrm>
            <a:custGeom>
              <a:avLst/>
              <a:gdLst/>
              <a:ahLst/>
              <a:cxnLst/>
              <a:rect l="l" t="t" r="r" b="b"/>
              <a:pathLst>
                <a:path w="197920" h="230542" extrusionOk="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8"/>
            <p:cNvSpPr/>
            <p:nvPr/>
          </p:nvSpPr>
          <p:spPr>
            <a:xfrm rot="10800000" flipH="1">
              <a:off x="835426" y="2342014"/>
              <a:ext cx="26413" cy="335880"/>
            </a:xfrm>
            <a:custGeom>
              <a:avLst/>
              <a:gdLst/>
              <a:ahLst/>
              <a:cxnLst/>
              <a:rect l="l" t="t" r="r" b="b"/>
              <a:pathLst>
                <a:path w="26413" h="335880" extrusionOk="0">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8"/>
            <p:cNvSpPr/>
            <p:nvPr/>
          </p:nvSpPr>
          <p:spPr>
            <a:xfrm rot="10800000" flipH="1">
              <a:off x="979814" y="2332152"/>
              <a:ext cx="14027" cy="323735"/>
            </a:xfrm>
            <a:custGeom>
              <a:avLst/>
              <a:gdLst/>
              <a:ahLst/>
              <a:cxnLst/>
              <a:rect l="l" t="t" r="r" b="b"/>
              <a:pathLst>
                <a:path w="14027" h="323735" extrusionOk="0">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p8"/>
            <p:cNvSpPr/>
            <p:nvPr/>
          </p:nvSpPr>
          <p:spPr>
            <a:xfrm rot="10800000" flipH="1">
              <a:off x="971922" y="2623416"/>
              <a:ext cx="182983" cy="241874"/>
            </a:xfrm>
            <a:custGeom>
              <a:avLst/>
              <a:gdLst/>
              <a:ahLst/>
              <a:cxnLst/>
              <a:rect l="l" t="t" r="r" b="b"/>
              <a:pathLst>
                <a:path w="182983" h="241874" extrusionOk="0">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p8"/>
            <p:cNvSpPr/>
            <p:nvPr/>
          </p:nvSpPr>
          <p:spPr>
            <a:xfrm rot="-10084814" flipH="1">
              <a:off x="596230" y="1285131"/>
              <a:ext cx="174663" cy="745808"/>
            </a:xfrm>
            <a:custGeom>
              <a:avLst/>
              <a:gdLst/>
              <a:ahLst/>
              <a:cxnLst/>
              <a:rect l="l" t="t" r="r" b="b"/>
              <a:pathLst>
                <a:path w="174663" h="745808" extrusionOk="0">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19" name="Google Shape;419;p8"/>
            <p:cNvGrpSpPr/>
            <p:nvPr/>
          </p:nvGrpSpPr>
          <p:grpSpPr>
            <a:xfrm>
              <a:off x="848714" y="1744781"/>
              <a:ext cx="272233" cy="280908"/>
              <a:chOff x="5823486" y="2691065"/>
              <a:chExt cx="272233" cy="280908"/>
            </a:xfrm>
          </p:grpSpPr>
          <p:sp>
            <p:nvSpPr>
              <p:cNvPr id="420" name="Google Shape;420;p8"/>
              <p:cNvSpPr/>
              <p:nvPr/>
            </p:nvSpPr>
            <p:spPr>
              <a:xfrm rot="-1084150" flipH="1">
                <a:off x="5853312" y="2718457"/>
                <a:ext cx="212581" cy="226125"/>
              </a:xfrm>
              <a:custGeom>
                <a:avLst/>
                <a:gdLst/>
                <a:ahLst/>
                <a:cxnLst/>
                <a:rect l="l" t="t" r="r" b="b"/>
                <a:pathLst>
                  <a:path w="212581" h="226125" extrusionOk="0">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8"/>
              <p:cNvSpPr/>
              <p:nvPr/>
            </p:nvSpPr>
            <p:spPr>
              <a:xfrm rot="-1084150" flipH="1">
                <a:off x="5931557" y="2707561"/>
                <a:ext cx="120524" cy="152036"/>
              </a:xfrm>
              <a:custGeom>
                <a:avLst/>
                <a:gdLst/>
                <a:ahLst/>
                <a:cxnLst/>
                <a:rect l="l" t="t" r="r" b="b"/>
                <a:pathLst>
                  <a:path w="120524" h="152036" extrusionOk="0">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8"/>
              <p:cNvSpPr/>
              <p:nvPr/>
            </p:nvSpPr>
            <p:spPr>
              <a:xfrm rot="-1084150" flipH="1">
                <a:off x="5875938" y="2865647"/>
                <a:ext cx="88529" cy="93269"/>
              </a:xfrm>
              <a:custGeom>
                <a:avLst/>
                <a:gdLst/>
                <a:ahLst/>
                <a:cxnLst/>
                <a:rect l="l" t="t" r="r" b="b"/>
                <a:pathLst>
                  <a:path w="88529" h="93269" extrusionOk="0">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8"/>
              <p:cNvSpPr/>
              <p:nvPr/>
            </p:nvSpPr>
            <p:spPr>
              <a:xfrm rot="-1084150" flipH="1">
                <a:off x="5940205" y="2827576"/>
                <a:ext cx="28708" cy="42593"/>
              </a:xfrm>
              <a:custGeom>
                <a:avLst/>
                <a:gdLst/>
                <a:ahLst/>
                <a:cxnLst/>
                <a:rect l="l" t="t" r="r" b="b"/>
                <a:pathLst>
                  <a:path w="28708" h="42593" extrusionOk="0">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8"/>
              <p:cNvSpPr/>
              <p:nvPr/>
            </p:nvSpPr>
            <p:spPr>
              <a:xfrm rot="9715850">
                <a:off x="5950045" y="2729747"/>
                <a:ext cx="85561" cy="108408"/>
              </a:xfrm>
              <a:custGeom>
                <a:avLst/>
                <a:gdLst/>
                <a:ahLst/>
                <a:cxnLst/>
                <a:rect l="l" t="t" r="r" b="b"/>
                <a:pathLst>
                  <a:path w="85561" h="108408" extrusionOk="0">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8"/>
              <p:cNvSpPr/>
              <p:nvPr/>
            </p:nvSpPr>
            <p:spPr>
              <a:xfrm rot="-1084150" flipH="1">
                <a:off x="5950011" y="2729760"/>
                <a:ext cx="85538" cy="108412"/>
              </a:xfrm>
              <a:custGeom>
                <a:avLst/>
                <a:gdLst/>
                <a:ahLst/>
                <a:cxnLst/>
                <a:rect l="l" t="t" r="r" b="b"/>
                <a:pathLst>
                  <a:path w="85538" h="108412" extrusionOk="0">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w="157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26" name="Google Shape;426;p8"/>
            <p:cNvSpPr/>
            <p:nvPr/>
          </p:nvSpPr>
          <p:spPr>
            <a:xfrm rot="10800000" flipH="1">
              <a:off x="797875" y="1979250"/>
              <a:ext cx="237899" cy="140862"/>
            </a:xfrm>
            <a:custGeom>
              <a:avLst/>
              <a:gdLst/>
              <a:ahLst/>
              <a:cxnLst/>
              <a:rect l="l" t="t" r="r" b="b"/>
              <a:pathLst>
                <a:path w="237899" h="140862" extrusionOk="0">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27" name="Google Shape;427;p8"/>
          <p:cNvGrpSpPr/>
          <p:nvPr/>
        </p:nvGrpSpPr>
        <p:grpSpPr>
          <a:xfrm>
            <a:off x="3395983" y="3125502"/>
            <a:ext cx="955469" cy="1386575"/>
            <a:chOff x="3915541" y="3004582"/>
            <a:chExt cx="955469" cy="1386575"/>
          </a:xfrm>
        </p:grpSpPr>
        <p:grpSp>
          <p:nvGrpSpPr>
            <p:cNvPr id="428" name="Google Shape;428;p8"/>
            <p:cNvGrpSpPr/>
            <p:nvPr/>
          </p:nvGrpSpPr>
          <p:grpSpPr>
            <a:xfrm>
              <a:off x="4275700" y="3520978"/>
              <a:ext cx="232762" cy="39997"/>
              <a:chOff x="4275700" y="3520978"/>
              <a:chExt cx="232762" cy="39997"/>
            </a:xfrm>
          </p:grpSpPr>
          <p:sp>
            <p:nvSpPr>
              <p:cNvPr id="429" name="Google Shape;429;p8"/>
              <p:cNvSpPr/>
              <p:nvPr/>
            </p:nvSpPr>
            <p:spPr>
              <a:xfrm rot="10800000" flipH="1">
                <a:off x="4420500" y="3537015"/>
                <a:ext cx="87962" cy="20825"/>
              </a:xfrm>
              <a:custGeom>
                <a:avLst/>
                <a:gdLst/>
                <a:ahLst/>
                <a:cxnLst/>
                <a:rect l="l" t="t" r="r" b="b"/>
                <a:pathLst>
                  <a:path w="87962" h="20825" extrusionOk="0">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8"/>
              <p:cNvSpPr/>
              <p:nvPr/>
            </p:nvSpPr>
            <p:spPr>
              <a:xfrm rot="10800000" flipH="1">
                <a:off x="4275700" y="3520978"/>
                <a:ext cx="68171" cy="39997"/>
              </a:xfrm>
              <a:custGeom>
                <a:avLst/>
                <a:gdLst/>
                <a:ahLst/>
                <a:cxnLst/>
                <a:rect l="l" t="t" r="r" b="b"/>
                <a:pathLst>
                  <a:path w="68171" h="39997" extrusionOk="0">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31" name="Google Shape;431;p8"/>
            <p:cNvSpPr/>
            <p:nvPr/>
          </p:nvSpPr>
          <p:spPr>
            <a:xfrm rot="10800000" flipH="1">
              <a:off x="3915541" y="3004582"/>
              <a:ext cx="786758" cy="1114503"/>
            </a:xfrm>
            <a:custGeom>
              <a:avLst/>
              <a:gdLst/>
              <a:ahLst/>
              <a:cxnLst/>
              <a:rect l="l" t="t" r="r" b="b"/>
              <a:pathLst>
                <a:path w="786758" h="1114503" extrusionOk="0">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8"/>
            <p:cNvSpPr/>
            <p:nvPr/>
          </p:nvSpPr>
          <p:spPr>
            <a:xfrm rot="10800000" flipH="1">
              <a:off x="4522341" y="3794560"/>
              <a:ext cx="137360" cy="136812"/>
            </a:xfrm>
            <a:custGeom>
              <a:avLst/>
              <a:gdLst/>
              <a:ahLst/>
              <a:cxnLst/>
              <a:rect l="l" t="t" r="r" b="b"/>
              <a:pathLst>
                <a:path w="137360" h="136812" extrusionOk="0">
                  <a:moveTo>
                    <a:pt x="49" y="136921"/>
                  </a:moveTo>
                  <a:cubicBezTo>
                    <a:pt x="51246" y="94419"/>
                    <a:pt x="95093" y="49559"/>
                    <a:pt x="137409" y="109"/>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8"/>
            <p:cNvSpPr/>
            <p:nvPr/>
          </p:nvSpPr>
          <p:spPr>
            <a:xfrm rot="10800000" flipH="1">
              <a:off x="4651162" y="3850456"/>
              <a:ext cx="142708" cy="72116"/>
            </a:xfrm>
            <a:custGeom>
              <a:avLst/>
              <a:gdLst/>
              <a:ahLst/>
              <a:cxnLst/>
              <a:rect l="l" t="t" r="r" b="b"/>
              <a:pathLst>
                <a:path w="142708" h="72116" extrusionOk="0">
                  <a:moveTo>
                    <a:pt x="142814" y="72218"/>
                  </a:moveTo>
                  <a:cubicBezTo>
                    <a:pt x="83039" y="33086"/>
                    <a:pt x="33445" y="11350"/>
                    <a:pt x="105" y="10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4" name="Google Shape;434;p8"/>
            <p:cNvSpPr/>
            <p:nvPr/>
          </p:nvSpPr>
          <p:spPr>
            <a:xfrm rot="10800000" flipH="1">
              <a:off x="4106065" y="3820894"/>
              <a:ext cx="155766" cy="101427"/>
            </a:xfrm>
            <a:custGeom>
              <a:avLst/>
              <a:gdLst/>
              <a:ahLst/>
              <a:cxnLst/>
              <a:rect l="l" t="t" r="r" b="b"/>
              <a:pathLst>
                <a:path w="155766" h="101427" extrusionOk="0">
                  <a:moveTo>
                    <a:pt x="155818" y="101532"/>
                  </a:moveTo>
                  <a:cubicBezTo>
                    <a:pt x="92256" y="64055"/>
                    <a:pt x="41006" y="32194"/>
                    <a:pt x="52" y="104"/>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8"/>
            <p:cNvSpPr/>
            <p:nvPr/>
          </p:nvSpPr>
          <p:spPr>
            <a:xfrm rot="10800000" flipH="1">
              <a:off x="3977572" y="3832167"/>
              <a:ext cx="133863" cy="88775"/>
            </a:xfrm>
            <a:custGeom>
              <a:avLst/>
              <a:gdLst/>
              <a:ahLst/>
              <a:cxnLst/>
              <a:rect l="l" t="t" r="r" b="b"/>
              <a:pathLst>
                <a:path w="133863" h="88775" extrusionOk="0">
                  <a:moveTo>
                    <a:pt x="133898" y="76"/>
                  </a:moveTo>
                  <a:cubicBezTo>
                    <a:pt x="100280" y="17515"/>
                    <a:pt x="53768" y="45353"/>
                    <a:pt x="34" y="8885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6" name="Google Shape;436;p8"/>
            <p:cNvSpPr/>
            <p:nvPr/>
          </p:nvSpPr>
          <p:spPr>
            <a:xfrm rot="10800000" flipH="1">
              <a:off x="4258929" y="3836633"/>
              <a:ext cx="119635" cy="102283"/>
            </a:xfrm>
            <a:custGeom>
              <a:avLst/>
              <a:gdLst/>
              <a:ahLst/>
              <a:cxnLst/>
              <a:rect l="l" t="t" r="r" b="b"/>
              <a:pathLst>
                <a:path w="119635" h="102283" extrusionOk="0">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8"/>
            <p:cNvSpPr/>
            <p:nvPr/>
          </p:nvSpPr>
          <p:spPr>
            <a:xfrm rot="10800000" flipH="1">
              <a:off x="4211362" y="3801576"/>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8"/>
            <p:cNvSpPr/>
            <p:nvPr/>
          </p:nvSpPr>
          <p:spPr>
            <a:xfrm rot="10800000" flipH="1">
              <a:off x="4294924" y="3208662"/>
              <a:ext cx="31541" cy="32651"/>
            </a:xfrm>
            <a:custGeom>
              <a:avLst/>
              <a:gdLst/>
              <a:ahLst/>
              <a:cxnLst/>
              <a:rect l="l" t="t" r="r" b="b"/>
              <a:pathLst>
                <a:path w="31541" h="32651" extrusionOk="0">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8"/>
            <p:cNvSpPr/>
            <p:nvPr/>
          </p:nvSpPr>
          <p:spPr>
            <a:xfrm rot="10800000" flipH="1">
              <a:off x="4289115" y="4095487"/>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8"/>
            <p:cNvSpPr/>
            <p:nvPr/>
          </p:nvSpPr>
          <p:spPr>
            <a:xfrm rot="10800000" flipH="1">
              <a:off x="4239216" y="4382449"/>
              <a:ext cx="70080" cy="8708"/>
            </a:xfrm>
            <a:custGeom>
              <a:avLst/>
              <a:gdLst/>
              <a:ahLst/>
              <a:cxnLst/>
              <a:rect l="l" t="t" r="r" b="b"/>
              <a:pathLst>
                <a:path w="70080" h="8708" extrusionOk="0">
                  <a:moveTo>
                    <a:pt x="501" y="140"/>
                  </a:moveTo>
                  <a:cubicBezTo>
                    <a:pt x="-5053" y="3814"/>
                    <a:pt x="39337" y="1890"/>
                    <a:pt x="70107" y="8848"/>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8"/>
            <p:cNvSpPr/>
            <p:nvPr/>
          </p:nvSpPr>
          <p:spPr>
            <a:xfrm rot="10800000" flipH="1">
              <a:off x="4439413" y="4095107"/>
              <a:ext cx="11534" cy="293097"/>
            </a:xfrm>
            <a:custGeom>
              <a:avLst/>
              <a:gdLst/>
              <a:ahLst/>
              <a:cxnLst/>
              <a:rect l="l" t="t" r="r" b="b"/>
              <a:pathLst>
                <a:path w="11534" h="293097" extrusionOk="0">
                  <a:moveTo>
                    <a:pt x="11590" y="293269"/>
                  </a:moveTo>
                  <a:cubicBezTo>
                    <a:pt x="-3788" y="196174"/>
                    <a:pt x="-3788" y="97267"/>
                    <a:pt x="11590" y="172"/>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8"/>
            <p:cNvSpPr/>
            <p:nvPr/>
          </p:nvSpPr>
          <p:spPr>
            <a:xfrm rot="10800000" flipH="1">
              <a:off x="4389514" y="4382079"/>
              <a:ext cx="70080" cy="8708"/>
            </a:xfrm>
            <a:custGeom>
              <a:avLst/>
              <a:gdLst/>
              <a:ahLst/>
              <a:cxnLst/>
              <a:rect l="l" t="t" r="r" b="b"/>
              <a:pathLst>
                <a:path w="70080" h="8708" extrusionOk="0">
                  <a:moveTo>
                    <a:pt x="517" y="140"/>
                  </a:moveTo>
                  <a:cubicBezTo>
                    <a:pt x="-5037" y="3810"/>
                    <a:pt x="39352" y="1890"/>
                    <a:pt x="70123" y="8848"/>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8"/>
            <p:cNvSpPr/>
            <p:nvPr/>
          </p:nvSpPr>
          <p:spPr>
            <a:xfrm rot="10800000" flipH="1">
              <a:off x="4791213" y="3792069"/>
              <a:ext cx="79797" cy="89115"/>
            </a:xfrm>
            <a:custGeom>
              <a:avLst/>
              <a:gdLst/>
              <a:ahLst/>
              <a:cxnLst/>
              <a:rect l="l" t="t" r="r" b="b"/>
              <a:pathLst>
                <a:path w="79797" h="89115" extrusionOk="0">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8"/>
            <p:cNvSpPr/>
            <p:nvPr/>
          </p:nvSpPr>
          <p:spPr>
            <a:xfrm rot="10800000" flipH="1">
              <a:off x="3922195" y="3751996"/>
              <a:ext cx="83164" cy="85744"/>
            </a:xfrm>
            <a:custGeom>
              <a:avLst/>
              <a:gdLst/>
              <a:ahLst/>
              <a:cxnLst/>
              <a:rect l="l" t="t" r="r" b="b"/>
              <a:pathLst>
                <a:path w="83164" h="85744" extrusionOk="0">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5" name="Google Shape;445;p8"/>
            <p:cNvSpPr/>
            <p:nvPr/>
          </p:nvSpPr>
          <p:spPr>
            <a:xfrm rot="10800000" flipH="1">
              <a:off x="4280378" y="3646329"/>
              <a:ext cx="189267" cy="78410"/>
            </a:xfrm>
            <a:custGeom>
              <a:avLst/>
              <a:gdLst/>
              <a:ahLst/>
              <a:cxnLst/>
              <a:rect l="l" t="t" r="r" b="b"/>
              <a:pathLst>
                <a:path w="189267" h="78410" extrusionOk="0">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46" name="Google Shape;446;p8"/>
          <p:cNvGrpSpPr/>
          <p:nvPr/>
        </p:nvGrpSpPr>
        <p:grpSpPr>
          <a:xfrm>
            <a:off x="2400459" y="3025752"/>
            <a:ext cx="811017" cy="1451806"/>
            <a:chOff x="1688848" y="4623813"/>
            <a:chExt cx="811017" cy="1451806"/>
          </a:xfrm>
        </p:grpSpPr>
        <p:sp>
          <p:nvSpPr>
            <p:cNvPr id="447" name="Google Shape;447;p8"/>
            <p:cNvSpPr/>
            <p:nvPr/>
          </p:nvSpPr>
          <p:spPr>
            <a:xfrm rot="10800000" flipH="1">
              <a:off x="1738078" y="5226750"/>
              <a:ext cx="678459" cy="848869"/>
            </a:xfrm>
            <a:custGeom>
              <a:avLst/>
              <a:gdLst/>
              <a:ahLst/>
              <a:cxnLst/>
              <a:rect l="l" t="t" r="r" b="b"/>
              <a:pathLst>
                <a:path w="678459" h="848869" extrusionOk="0">
                  <a:moveTo>
                    <a:pt x="456621" y="366038"/>
                  </a:moveTo>
                  <a:cubicBezTo>
                    <a:pt x="487414" y="267053"/>
                    <a:pt x="493794" y="163708"/>
                    <a:pt x="494950" y="61496"/>
                  </a:cubicBezTo>
                  <a:cubicBezTo>
                    <a:pt x="552952" y="32486"/>
                    <a:pt x="609115" y="18393"/>
                    <a:pt x="678535" y="24323"/>
                  </a:cubicBezTo>
                  <a:lnTo>
                    <a:pt x="678052" y="3952"/>
                  </a:lnTo>
                  <a:cubicBezTo>
                    <a:pt x="598804" y="-9967"/>
                    <a:pt x="523814" y="15128"/>
                    <a:pt x="463477" y="56566"/>
                  </a:cubicBezTo>
                  <a:cubicBezTo>
                    <a:pt x="466576" y="157361"/>
                    <a:pt x="449124" y="256673"/>
                    <a:pt x="436618" y="356560"/>
                  </a:cubicBezTo>
                  <a:cubicBezTo>
                    <a:pt x="398651" y="351312"/>
                    <a:pt x="369549" y="352080"/>
                    <a:pt x="332889" y="362763"/>
                  </a:cubicBezTo>
                  <a:cubicBezTo>
                    <a:pt x="315303" y="367890"/>
                    <a:pt x="303323" y="386253"/>
                    <a:pt x="295937" y="370156"/>
                  </a:cubicBezTo>
                  <a:cubicBezTo>
                    <a:pt x="255590" y="282199"/>
                    <a:pt x="254992" y="174055"/>
                    <a:pt x="249092" y="81241"/>
                  </a:cubicBezTo>
                  <a:cubicBezTo>
                    <a:pt x="244883" y="76046"/>
                    <a:pt x="224855" y="72621"/>
                    <a:pt x="216441" y="71533"/>
                  </a:cubicBezTo>
                  <a:cubicBezTo>
                    <a:pt x="176260" y="66352"/>
                    <a:pt x="111513" y="62042"/>
                    <a:pt x="70571" y="60739"/>
                  </a:cubicBezTo>
                  <a:cubicBezTo>
                    <a:pt x="54308" y="60223"/>
                    <a:pt x="-33394" y="59479"/>
                    <a:pt x="13947" y="86135"/>
                  </a:cubicBezTo>
                  <a:cubicBezTo>
                    <a:pt x="36438" y="98800"/>
                    <a:pt x="208516" y="93201"/>
                    <a:pt x="220153" y="102248"/>
                  </a:cubicBezTo>
                  <a:cubicBezTo>
                    <a:pt x="216787" y="200238"/>
                    <a:pt x="236590" y="297578"/>
                    <a:pt x="276255" y="389577"/>
                  </a:cubicBezTo>
                  <a:cubicBezTo>
                    <a:pt x="252214" y="409024"/>
                    <a:pt x="239245" y="432320"/>
                    <a:pt x="226197" y="457449"/>
                  </a:cubicBezTo>
                  <a:cubicBezTo>
                    <a:pt x="199844" y="508199"/>
                    <a:pt x="190859" y="575888"/>
                    <a:pt x="207687" y="633162"/>
                  </a:cubicBezTo>
                  <a:cubicBezTo>
                    <a:pt x="208823" y="637031"/>
                    <a:pt x="218485" y="636453"/>
                    <a:pt x="219778" y="640685"/>
                  </a:cubicBezTo>
                  <a:cubicBezTo>
                    <a:pt x="237383" y="698288"/>
                    <a:pt x="249938" y="770813"/>
                    <a:pt x="309605" y="810474"/>
                  </a:cubicBezTo>
                  <a:cubicBezTo>
                    <a:pt x="316818" y="815268"/>
                    <a:pt x="333564" y="817988"/>
                    <a:pt x="334325" y="818885"/>
                  </a:cubicBezTo>
                  <a:cubicBezTo>
                    <a:pt x="335412" y="820162"/>
                    <a:pt x="324598" y="829236"/>
                    <a:pt x="334348" y="836661"/>
                  </a:cubicBezTo>
                  <a:cubicBezTo>
                    <a:pt x="360018" y="856206"/>
                    <a:pt x="426203" y="849496"/>
                    <a:pt x="456108" y="836948"/>
                  </a:cubicBezTo>
                  <a:cubicBezTo>
                    <a:pt x="574410" y="787302"/>
                    <a:pt x="553582" y="545819"/>
                    <a:pt x="527810" y="456048"/>
                  </a:cubicBezTo>
                  <a:cubicBezTo>
                    <a:pt x="517277" y="419358"/>
                    <a:pt x="500981" y="382873"/>
                    <a:pt x="456621" y="3660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8"/>
            <p:cNvSpPr/>
            <p:nvPr/>
          </p:nvSpPr>
          <p:spPr>
            <a:xfrm rot="10800000" flipH="1">
              <a:off x="1898498" y="4623813"/>
              <a:ext cx="601367" cy="602935"/>
            </a:xfrm>
            <a:custGeom>
              <a:avLst/>
              <a:gdLst/>
              <a:ahLst/>
              <a:cxnLst/>
              <a:rect l="l" t="t" r="r" b="b"/>
              <a:pathLst>
                <a:path w="601367" h="602935" extrusionOk="0">
                  <a:moveTo>
                    <a:pt x="441544" y="599248"/>
                  </a:moveTo>
                  <a:lnTo>
                    <a:pt x="435491" y="575916"/>
                  </a:lnTo>
                  <a:cubicBezTo>
                    <a:pt x="314763" y="551937"/>
                    <a:pt x="185816" y="496975"/>
                    <a:pt x="115534" y="411219"/>
                  </a:cubicBezTo>
                  <a:cubicBezTo>
                    <a:pt x="74413" y="361047"/>
                    <a:pt x="37145" y="293936"/>
                    <a:pt x="34099" y="233698"/>
                  </a:cubicBezTo>
                  <a:cubicBezTo>
                    <a:pt x="19177" y="-61140"/>
                    <a:pt x="551658" y="-23817"/>
                    <a:pt x="569266" y="233260"/>
                  </a:cubicBezTo>
                  <a:cubicBezTo>
                    <a:pt x="577462" y="352940"/>
                    <a:pt x="464661" y="449944"/>
                    <a:pt x="314452" y="428136"/>
                  </a:cubicBezTo>
                  <a:cubicBezTo>
                    <a:pt x="319203" y="454081"/>
                    <a:pt x="377316" y="450260"/>
                    <a:pt x="400603" y="449036"/>
                  </a:cubicBezTo>
                  <a:cubicBezTo>
                    <a:pt x="529275" y="442267"/>
                    <a:pt x="610002" y="313856"/>
                    <a:pt x="600742" y="217973"/>
                  </a:cubicBezTo>
                  <a:cubicBezTo>
                    <a:pt x="575676" y="-41543"/>
                    <a:pt x="45628" y="-82471"/>
                    <a:pt x="4174" y="167340"/>
                  </a:cubicBezTo>
                  <a:cubicBezTo>
                    <a:pt x="-22698" y="329268"/>
                    <a:pt x="85835" y="469587"/>
                    <a:pt x="252859" y="548374"/>
                  </a:cubicBezTo>
                  <a:cubicBezTo>
                    <a:pt x="277122" y="559822"/>
                    <a:pt x="426071" y="618379"/>
                    <a:pt x="44154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8"/>
            <p:cNvSpPr/>
            <p:nvPr/>
          </p:nvSpPr>
          <p:spPr>
            <a:xfrm rot="10800000" flipH="1">
              <a:off x="1688848" y="4756503"/>
              <a:ext cx="363467" cy="646817"/>
            </a:xfrm>
            <a:custGeom>
              <a:avLst/>
              <a:gdLst/>
              <a:ahLst/>
              <a:cxnLst/>
              <a:rect l="l" t="t" r="r" b="b"/>
              <a:pathLst>
                <a:path w="363467" h="646817" extrusionOk="0">
                  <a:moveTo>
                    <a:pt x="122569" y="345612"/>
                  </a:moveTo>
                  <a:cubicBezTo>
                    <a:pt x="121364" y="240661"/>
                    <a:pt x="104722" y="134629"/>
                    <a:pt x="121730" y="29995"/>
                  </a:cubicBezTo>
                  <a:cubicBezTo>
                    <a:pt x="143342" y="13078"/>
                    <a:pt x="264416" y="99829"/>
                    <a:pt x="290407" y="112707"/>
                  </a:cubicBezTo>
                  <a:cubicBezTo>
                    <a:pt x="305270" y="120073"/>
                    <a:pt x="345365" y="139775"/>
                    <a:pt x="360153" y="138883"/>
                  </a:cubicBezTo>
                  <a:cubicBezTo>
                    <a:pt x="375516" y="123590"/>
                    <a:pt x="333324" y="99111"/>
                    <a:pt x="318428" y="89861"/>
                  </a:cubicBezTo>
                  <a:cubicBezTo>
                    <a:pt x="287112" y="70414"/>
                    <a:pt x="205657" y="25492"/>
                    <a:pt x="172105" y="11935"/>
                  </a:cubicBezTo>
                  <a:cubicBezTo>
                    <a:pt x="106936" y="-14398"/>
                    <a:pt x="89402" y="3877"/>
                    <a:pt x="83443" y="58457"/>
                  </a:cubicBezTo>
                  <a:cubicBezTo>
                    <a:pt x="76443" y="122620"/>
                    <a:pt x="77808" y="196719"/>
                    <a:pt x="76733" y="261038"/>
                  </a:cubicBezTo>
                  <a:cubicBezTo>
                    <a:pt x="76374" y="282641"/>
                    <a:pt x="90591" y="308892"/>
                    <a:pt x="82496" y="332777"/>
                  </a:cubicBezTo>
                  <a:cubicBezTo>
                    <a:pt x="77906" y="343839"/>
                    <a:pt x="28040" y="338376"/>
                    <a:pt x="8450" y="370972"/>
                  </a:cubicBezTo>
                  <a:cubicBezTo>
                    <a:pt x="-27091" y="430107"/>
                    <a:pt x="60434" y="463538"/>
                    <a:pt x="69266" y="495452"/>
                  </a:cubicBezTo>
                  <a:cubicBezTo>
                    <a:pt x="80776" y="537040"/>
                    <a:pt x="37973" y="633766"/>
                    <a:pt x="102179" y="645416"/>
                  </a:cubicBezTo>
                  <a:cubicBezTo>
                    <a:pt x="196874" y="662597"/>
                    <a:pt x="166022" y="522683"/>
                    <a:pt x="172836" y="484292"/>
                  </a:cubicBezTo>
                  <a:cubicBezTo>
                    <a:pt x="176039" y="466245"/>
                    <a:pt x="202529" y="430410"/>
                    <a:pt x="202487" y="417513"/>
                  </a:cubicBezTo>
                  <a:cubicBezTo>
                    <a:pt x="202369" y="382638"/>
                    <a:pt x="158884" y="356230"/>
                    <a:pt x="122569" y="34561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8"/>
            <p:cNvSpPr/>
            <p:nvPr/>
          </p:nvSpPr>
          <p:spPr>
            <a:xfrm rot="10800000" flipH="1">
              <a:off x="2237908" y="5275649"/>
              <a:ext cx="157673" cy="575875"/>
            </a:xfrm>
            <a:custGeom>
              <a:avLst/>
              <a:gdLst/>
              <a:ahLst/>
              <a:cxnLst/>
              <a:rect l="l" t="t" r="r" b="b"/>
              <a:pathLst>
                <a:path w="157673" h="575875" extrusionOk="0">
                  <a:moveTo>
                    <a:pt x="73134" y="494478"/>
                  </a:moveTo>
                  <a:cubicBezTo>
                    <a:pt x="142635" y="362890"/>
                    <a:pt x="169432" y="204346"/>
                    <a:pt x="153090" y="59060"/>
                  </a:cubicBezTo>
                  <a:cubicBezTo>
                    <a:pt x="151755" y="47175"/>
                    <a:pt x="142345" y="-22489"/>
                    <a:pt x="114434" y="7664"/>
                  </a:cubicBezTo>
                  <a:cubicBezTo>
                    <a:pt x="106533" y="16202"/>
                    <a:pt x="121024" y="73613"/>
                    <a:pt x="121637" y="89900"/>
                  </a:cubicBezTo>
                  <a:cubicBezTo>
                    <a:pt x="127322" y="241179"/>
                    <a:pt x="108041" y="336511"/>
                    <a:pt x="45064" y="474326"/>
                  </a:cubicBezTo>
                  <a:cubicBezTo>
                    <a:pt x="33495" y="499637"/>
                    <a:pt x="1719" y="544187"/>
                    <a:pt x="253" y="567643"/>
                  </a:cubicBezTo>
                  <a:cubicBezTo>
                    <a:pt x="-227" y="575310"/>
                    <a:pt x="-622" y="577060"/>
                    <a:pt x="10012" y="575529"/>
                  </a:cubicBezTo>
                  <a:cubicBezTo>
                    <a:pt x="39216" y="571333"/>
                    <a:pt x="62271" y="515049"/>
                    <a:pt x="73134" y="49447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8"/>
            <p:cNvSpPr/>
            <p:nvPr/>
          </p:nvSpPr>
          <p:spPr>
            <a:xfrm rot="10800000" flipH="1">
              <a:off x="2098191" y="5000782"/>
              <a:ext cx="235513" cy="92234"/>
            </a:xfrm>
            <a:custGeom>
              <a:avLst/>
              <a:gdLst/>
              <a:ahLst/>
              <a:cxnLst/>
              <a:rect l="l" t="t" r="r" b="b"/>
              <a:pathLst>
                <a:path w="235513" h="92234" extrusionOk="0">
                  <a:moveTo>
                    <a:pt x="235604" y="91862"/>
                  </a:moveTo>
                  <a:cubicBezTo>
                    <a:pt x="235339" y="4268"/>
                    <a:pt x="81568" y="-7747"/>
                    <a:pt x="93" y="3687"/>
                  </a:cubicBezTo>
                  <a:lnTo>
                    <a:pt x="90" y="19200"/>
                  </a:lnTo>
                  <a:cubicBezTo>
                    <a:pt x="53723" y="19020"/>
                    <a:pt x="156026" y="20414"/>
                    <a:pt x="194594" y="55286"/>
                  </a:cubicBezTo>
                  <a:cubicBezTo>
                    <a:pt x="211396" y="70475"/>
                    <a:pt x="206234" y="95904"/>
                    <a:pt x="235604" y="918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8"/>
            <p:cNvSpPr/>
            <p:nvPr/>
          </p:nvSpPr>
          <p:spPr>
            <a:xfrm rot="10800000" flipH="1">
              <a:off x="2103873" y="4881643"/>
              <a:ext cx="31468" cy="57408"/>
            </a:xfrm>
            <a:custGeom>
              <a:avLst/>
              <a:gdLst/>
              <a:ahLst/>
              <a:cxnLst/>
              <a:rect l="l" t="t" r="r" b="b"/>
              <a:pathLst>
                <a:path w="31468" h="57408" extrusionOk="0">
                  <a:moveTo>
                    <a:pt x="16767" y="57266"/>
                  </a:moveTo>
                  <a:cubicBezTo>
                    <a:pt x="38869" y="61296"/>
                    <a:pt x="35617" y="-3778"/>
                    <a:pt x="10420" y="215"/>
                  </a:cubicBezTo>
                  <a:cubicBezTo>
                    <a:pt x="-8955" y="8933"/>
                    <a:pt x="2107" y="54592"/>
                    <a:pt x="16767" y="57266"/>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8"/>
            <p:cNvSpPr/>
            <p:nvPr/>
          </p:nvSpPr>
          <p:spPr>
            <a:xfrm rot="10800000" flipH="1">
              <a:off x="2262484" y="4892020"/>
              <a:ext cx="38550" cy="47934"/>
            </a:xfrm>
            <a:custGeom>
              <a:avLst/>
              <a:gdLst/>
              <a:ahLst/>
              <a:cxnLst/>
              <a:rect l="l" t="t" r="r" b="b"/>
              <a:pathLst>
                <a:path w="38550" h="47934" extrusionOk="0">
                  <a:moveTo>
                    <a:pt x="1345" y="1099"/>
                  </a:moveTo>
                  <a:cubicBezTo>
                    <a:pt x="-4657" y="12514"/>
                    <a:pt x="11215" y="51062"/>
                    <a:pt x="29859" y="47758"/>
                  </a:cubicBezTo>
                  <a:cubicBezTo>
                    <a:pt x="51634" y="43901"/>
                    <a:pt x="29212" y="-8037"/>
                    <a:pt x="1345" y="109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8"/>
            <p:cNvSpPr/>
            <p:nvPr/>
          </p:nvSpPr>
          <p:spPr>
            <a:xfrm rot="10800000" flipH="1">
              <a:off x="1986765" y="5242598"/>
              <a:ext cx="265622" cy="449708"/>
            </a:xfrm>
            <a:custGeom>
              <a:avLst/>
              <a:gdLst/>
              <a:ahLst/>
              <a:cxnLst/>
              <a:rect l="l" t="t" r="r" b="b"/>
              <a:pathLst>
                <a:path w="265622" h="449708" extrusionOk="0">
                  <a:moveTo>
                    <a:pt x="214071" y="427008"/>
                  </a:moveTo>
                  <a:cubicBezTo>
                    <a:pt x="226270" y="419958"/>
                    <a:pt x="248554" y="376310"/>
                    <a:pt x="246804" y="389011"/>
                  </a:cubicBezTo>
                  <a:cubicBezTo>
                    <a:pt x="238530" y="449028"/>
                    <a:pt x="297838" y="209449"/>
                    <a:pt x="240202" y="54169"/>
                  </a:cubicBezTo>
                  <a:cubicBezTo>
                    <a:pt x="207557" y="-33777"/>
                    <a:pt x="62024" y="-4743"/>
                    <a:pt x="24246" y="72611"/>
                  </a:cubicBezTo>
                  <a:cubicBezTo>
                    <a:pt x="-18608" y="160361"/>
                    <a:pt x="-206" y="278164"/>
                    <a:pt x="45933" y="363077"/>
                  </a:cubicBezTo>
                  <a:cubicBezTo>
                    <a:pt x="63343" y="395111"/>
                    <a:pt x="115295" y="441858"/>
                    <a:pt x="150809" y="398536"/>
                  </a:cubicBezTo>
                  <a:cubicBezTo>
                    <a:pt x="170867" y="397057"/>
                    <a:pt x="183866" y="410460"/>
                    <a:pt x="172082" y="425343"/>
                  </a:cubicBezTo>
                  <a:cubicBezTo>
                    <a:pt x="161529" y="438671"/>
                    <a:pt x="131725" y="432781"/>
                    <a:pt x="133684" y="449857"/>
                  </a:cubicBezTo>
                  <a:cubicBezTo>
                    <a:pt x="160817" y="447859"/>
                    <a:pt x="191842" y="439856"/>
                    <a:pt x="214071" y="427008"/>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8"/>
            <p:cNvSpPr/>
            <p:nvPr/>
          </p:nvSpPr>
          <p:spPr>
            <a:xfrm rot="10800000" flipH="1">
              <a:off x="1725081" y="4784543"/>
              <a:ext cx="125599" cy="251594"/>
            </a:xfrm>
            <a:custGeom>
              <a:avLst/>
              <a:gdLst/>
              <a:ahLst/>
              <a:cxnLst/>
              <a:rect l="l" t="t" r="r" b="b"/>
              <a:pathLst>
                <a:path w="125599" h="251594" extrusionOk="0">
                  <a:moveTo>
                    <a:pt x="91134" y="251662"/>
                  </a:moveTo>
                  <a:cubicBezTo>
                    <a:pt x="115844" y="205908"/>
                    <a:pt x="90118" y="161904"/>
                    <a:pt x="98124" y="114595"/>
                  </a:cubicBezTo>
                  <a:cubicBezTo>
                    <a:pt x="104739" y="75499"/>
                    <a:pt x="153158" y="56368"/>
                    <a:pt x="103404" y="21144"/>
                  </a:cubicBezTo>
                  <a:cubicBezTo>
                    <a:pt x="37853" y="-25263"/>
                    <a:pt x="-38476" y="10131"/>
                    <a:pt x="22106" y="77053"/>
                  </a:cubicBezTo>
                  <a:cubicBezTo>
                    <a:pt x="42735" y="99844"/>
                    <a:pt x="71138" y="106638"/>
                    <a:pt x="72418" y="145461"/>
                  </a:cubicBezTo>
                  <a:cubicBezTo>
                    <a:pt x="73362" y="174197"/>
                    <a:pt x="42206" y="243274"/>
                    <a:pt x="91134" y="2516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8"/>
            <p:cNvSpPr/>
            <p:nvPr/>
          </p:nvSpPr>
          <p:spPr>
            <a:xfrm rot="10800000" flipH="1">
              <a:off x="2314632" y="5845348"/>
              <a:ext cx="161861" cy="116428"/>
            </a:xfrm>
            <a:custGeom>
              <a:avLst/>
              <a:gdLst/>
              <a:ahLst/>
              <a:cxnLst/>
              <a:rect l="l" t="t" r="r" b="b"/>
              <a:pathLst>
                <a:path w="161861" h="116428" extrusionOk="0">
                  <a:moveTo>
                    <a:pt x="161469" y="42411"/>
                  </a:moveTo>
                  <a:cubicBezTo>
                    <a:pt x="156105" y="34470"/>
                    <a:pt x="108434" y="57930"/>
                    <a:pt x="67907" y="39312"/>
                  </a:cubicBezTo>
                  <a:cubicBezTo>
                    <a:pt x="37535" y="25361"/>
                    <a:pt x="35837" y="-894"/>
                    <a:pt x="25245" y="157"/>
                  </a:cubicBezTo>
                  <a:cubicBezTo>
                    <a:pt x="5817" y="2087"/>
                    <a:pt x="-18413" y="93376"/>
                    <a:pt x="22042" y="112814"/>
                  </a:cubicBezTo>
                  <a:cubicBezTo>
                    <a:pt x="67323" y="134569"/>
                    <a:pt x="169890" y="54871"/>
                    <a:pt x="161469" y="42411"/>
                  </a:cubicBezTo>
                  <a:close/>
                </a:path>
              </a:pathLst>
            </a:custGeom>
            <a:noFill/>
            <a:ln w="193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57" name="Google Shape;457;p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458" name="Google Shape;458;p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9"/>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64" name="Google Shape;464;p9"/>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scientific method is a systematic process that scientists use to investigate phenomena, acquire new knowledge, and improve and expand existing knowledge.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It is fundamental in science, because it guarantees that discoveries are reproducible.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465" name="Google Shape;465;p9"/>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466" name="Google Shape;466;p9"/>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467" name="Google Shape;467;p9"/>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10"/>
          <p:cNvSpPr txBox="1"/>
          <p:nvPr/>
        </p:nvSpPr>
        <p:spPr>
          <a:xfrm>
            <a:off x="3126019" y="3965843"/>
            <a:ext cx="1315672" cy="453029"/>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Observation</a:t>
            </a:r>
            <a:endParaRPr sz="1400" b="0" i="0" u="none" strike="noStrike" cap="none">
              <a:solidFill>
                <a:srgbClr val="000000"/>
              </a:solidFill>
              <a:latin typeface="Arial"/>
              <a:ea typeface="Arial"/>
              <a:cs typeface="Arial"/>
              <a:sym typeface="Arial"/>
            </a:endParaRPr>
          </a:p>
        </p:txBody>
      </p:sp>
      <p:sp>
        <p:nvSpPr>
          <p:cNvPr id="473" name="Google Shape;473;p10"/>
          <p:cNvSpPr txBox="1"/>
          <p:nvPr/>
        </p:nvSpPr>
        <p:spPr>
          <a:xfrm>
            <a:off x="3903036" y="3349839"/>
            <a:ext cx="1177897" cy="438801"/>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Hypothesis</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474" name="Google Shape;474;p10"/>
          <p:cNvSpPr txBox="1"/>
          <p:nvPr/>
        </p:nvSpPr>
        <p:spPr>
          <a:xfrm>
            <a:off x="4054368" y="2740400"/>
            <a:ext cx="1704254" cy="418540"/>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Experimentation</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475" name="Google Shape;475;p10"/>
          <p:cNvSpPr txBox="1"/>
          <p:nvPr/>
        </p:nvSpPr>
        <p:spPr>
          <a:xfrm>
            <a:off x="4825830" y="2107485"/>
            <a:ext cx="1628252" cy="415045"/>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Data analysis</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476" name="Google Shape;476;p10"/>
          <p:cNvSpPr txBox="1"/>
          <p:nvPr/>
        </p:nvSpPr>
        <p:spPr>
          <a:xfrm>
            <a:off x="5647611" y="1453553"/>
            <a:ext cx="1456135" cy="453029"/>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Conclusions</a:t>
            </a:r>
            <a:endParaRPr sz="1400" b="0" i="0" u="none" strike="noStrike" cap="none">
              <a:solidFill>
                <a:srgbClr val="000000"/>
              </a:solidFill>
              <a:latin typeface="Arial"/>
              <a:ea typeface="Arial"/>
              <a:cs typeface="Arial"/>
              <a:sym typeface="Arial"/>
            </a:endParaRPr>
          </a:p>
        </p:txBody>
      </p:sp>
      <p:sp>
        <p:nvSpPr>
          <p:cNvPr id="477" name="Google Shape;477;p10"/>
          <p:cNvSpPr/>
          <p:nvPr/>
        </p:nvSpPr>
        <p:spPr>
          <a:xfrm>
            <a:off x="3111719" y="3940985"/>
            <a:ext cx="1329973" cy="467846"/>
          </a:xfrm>
          <a:custGeom>
            <a:avLst/>
            <a:gdLst/>
            <a:ahLst/>
            <a:cxnLst/>
            <a:rect l="l" t="t" r="r" b="b"/>
            <a:pathLst>
              <a:path w="1329973" h="467846" extrusionOk="0">
                <a:moveTo>
                  <a:pt x="9866" y="13416"/>
                </a:moveTo>
                <a:cubicBezTo>
                  <a:pt x="20307" y="-18512"/>
                  <a:pt x="1264182" y="7698"/>
                  <a:pt x="1319570" y="13416"/>
                </a:cubicBezTo>
                <a:cubicBezTo>
                  <a:pt x="1354788" y="61296"/>
                  <a:pt x="1323263" y="312313"/>
                  <a:pt x="1319570" y="461400"/>
                </a:cubicBezTo>
                <a:cubicBezTo>
                  <a:pt x="858867" y="490134"/>
                  <a:pt x="279948" y="484927"/>
                  <a:pt x="21122" y="462974"/>
                </a:cubicBezTo>
                <a:cubicBezTo>
                  <a:pt x="5642" y="305176"/>
                  <a:pt x="-11877" y="174159"/>
                  <a:pt x="9866" y="1341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78" name="Google Shape;478;p10"/>
          <p:cNvSpPr/>
          <p:nvPr/>
        </p:nvSpPr>
        <p:spPr>
          <a:xfrm>
            <a:off x="4069309" y="2702031"/>
            <a:ext cx="1704253" cy="455037"/>
          </a:xfrm>
          <a:custGeom>
            <a:avLst/>
            <a:gdLst/>
            <a:ahLst/>
            <a:cxnLst/>
            <a:rect l="l" t="t" r="r" b="b"/>
            <a:pathLst>
              <a:path w="1704253" h="455037" extrusionOk="0">
                <a:moveTo>
                  <a:pt x="12642" y="13049"/>
                </a:moveTo>
                <a:cubicBezTo>
                  <a:pt x="30478" y="-16854"/>
                  <a:pt x="1619688" y="7763"/>
                  <a:pt x="1690923" y="13049"/>
                </a:cubicBezTo>
                <a:cubicBezTo>
                  <a:pt x="1738065" y="61274"/>
                  <a:pt x="1678269" y="304389"/>
                  <a:pt x="1690923" y="448768"/>
                </a:cubicBezTo>
                <a:cubicBezTo>
                  <a:pt x="1090889" y="492691"/>
                  <a:pt x="360015" y="469062"/>
                  <a:pt x="27066" y="450299"/>
                </a:cubicBezTo>
                <a:cubicBezTo>
                  <a:pt x="21649" y="302095"/>
                  <a:pt x="-4969" y="175139"/>
                  <a:pt x="12642" y="13049"/>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79" name="Google Shape;479;p10"/>
          <p:cNvSpPr/>
          <p:nvPr/>
        </p:nvSpPr>
        <p:spPr>
          <a:xfrm>
            <a:off x="3921707" y="3350729"/>
            <a:ext cx="1194148" cy="435069"/>
          </a:xfrm>
          <a:custGeom>
            <a:avLst/>
            <a:gdLst/>
            <a:ahLst/>
            <a:cxnLst/>
            <a:rect l="l" t="t" r="r" b="b"/>
            <a:pathLst>
              <a:path w="1194148" h="435069" extrusionOk="0">
                <a:moveTo>
                  <a:pt x="8858" y="12476"/>
                </a:moveTo>
                <a:cubicBezTo>
                  <a:pt x="21999" y="-14726"/>
                  <a:pt x="1135550" y="6962"/>
                  <a:pt x="1184808" y="12476"/>
                </a:cubicBezTo>
                <a:cubicBezTo>
                  <a:pt x="1209130" y="55337"/>
                  <a:pt x="1175301" y="290833"/>
                  <a:pt x="1184808" y="429075"/>
                </a:cubicBezTo>
                <a:cubicBezTo>
                  <a:pt x="764953" y="461172"/>
                  <a:pt x="251226" y="451214"/>
                  <a:pt x="18965" y="430538"/>
                </a:cubicBezTo>
                <a:cubicBezTo>
                  <a:pt x="13939" y="288922"/>
                  <a:pt x="1263" y="167567"/>
                  <a:pt x="8858" y="1247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0" name="Google Shape;480;p10"/>
          <p:cNvSpPr/>
          <p:nvPr/>
        </p:nvSpPr>
        <p:spPr>
          <a:xfrm>
            <a:off x="4825830" y="2103682"/>
            <a:ext cx="1607852" cy="415045"/>
          </a:xfrm>
          <a:custGeom>
            <a:avLst/>
            <a:gdLst/>
            <a:ahLst/>
            <a:cxnLst/>
            <a:rect l="l" t="t" r="r" b="b"/>
            <a:pathLst>
              <a:path w="1607852" h="415045" extrusionOk="0">
                <a:moveTo>
                  <a:pt x="11927" y="11902"/>
                </a:moveTo>
                <a:cubicBezTo>
                  <a:pt x="27820" y="-16070"/>
                  <a:pt x="1525168" y="8196"/>
                  <a:pt x="1595276" y="11902"/>
                </a:cubicBezTo>
                <a:cubicBezTo>
                  <a:pt x="1617851" y="51452"/>
                  <a:pt x="1586189" y="277574"/>
                  <a:pt x="1595276" y="409327"/>
                </a:cubicBezTo>
                <a:cubicBezTo>
                  <a:pt x="1041983" y="438034"/>
                  <a:pt x="334736" y="455364"/>
                  <a:pt x="25535" y="410723"/>
                </a:cubicBezTo>
                <a:cubicBezTo>
                  <a:pt x="17349" y="273769"/>
                  <a:pt x="-9723" y="157605"/>
                  <a:pt x="11927" y="1190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1" name="Google Shape;481;p10"/>
          <p:cNvSpPr/>
          <p:nvPr/>
        </p:nvSpPr>
        <p:spPr>
          <a:xfrm>
            <a:off x="5631784" y="1428695"/>
            <a:ext cx="1471963" cy="467846"/>
          </a:xfrm>
          <a:custGeom>
            <a:avLst/>
            <a:gdLst/>
            <a:ahLst/>
            <a:cxnLst/>
            <a:rect l="l" t="t" r="r" b="b"/>
            <a:pathLst>
              <a:path w="1471963" h="467846" extrusionOk="0">
                <a:moveTo>
                  <a:pt x="10919" y="13416"/>
                </a:moveTo>
                <a:cubicBezTo>
                  <a:pt x="28745" y="-15196"/>
                  <a:pt x="1397202" y="8490"/>
                  <a:pt x="1460450" y="13416"/>
                </a:cubicBezTo>
                <a:cubicBezTo>
                  <a:pt x="1494854" y="60760"/>
                  <a:pt x="1468868" y="312200"/>
                  <a:pt x="1460450" y="461400"/>
                </a:cubicBezTo>
                <a:cubicBezTo>
                  <a:pt x="947400" y="495476"/>
                  <a:pt x="306283" y="506116"/>
                  <a:pt x="23377" y="462974"/>
                </a:cubicBezTo>
                <a:cubicBezTo>
                  <a:pt x="11144" y="306953"/>
                  <a:pt x="-6575" y="177592"/>
                  <a:pt x="10919" y="1341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82" name="Google Shape;482;p1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83" name="Google Shape;483;p10"/>
          <p:cNvSpPr txBox="1">
            <a:spLocks noGrp="1"/>
          </p:cNvSpPr>
          <p:nvPr>
            <p:ph type="body" idx="4294967295"/>
          </p:nvPr>
        </p:nvSpPr>
        <p:spPr>
          <a:xfrm>
            <a:off x="539748" y="1481176"/>
            <a:ext cx="3012733"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scientific method consists of stages or phases. This is an example of the scientific method organized in 5 stages: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484" name="Google Shape;484;p10"/>
          <p:cNvSpPr txBox="1"/>
          <p:nvPr/>
        </p:nvSpPr>
        <p:spPr>
          <a:xfrm>
            <a:off x="5198354" y="3353201"/>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485" name="Google Shape;485;p10"/>
          <p:cNvSpPr txBox="1"/>
          <p:nvPr/>
        </p:nvSpPr>
        <p:spPr>
          <a:xfrm>
            <a:off x="4582421" y="3974155"/>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486" name="Google Shape;486;p10"/>
          <p:cNvSpPr txBox="1"/>
          <p:nvPr/>
        </p:nvSpPr>
        <p:spPr>
          <a:xfrm>
            <a:off x="5860027" y="269242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487" name="Google Shape;487;p10"/>
          <p:cNvSpPr txBox="1"/>
          <p:nvPr/>
        </p:nvSpPr>
        <p:spPr>
          <a:xfrm>
            <a:off x="6534873" y="2089736"/>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grpSp>
        <p:nvGrpSpPr>
          <p:cNvPr id="488" name="Google Shape;488;p10"/>
          <p:cNvGrpSpPr/>
          <p:nvPr/>
        </p:nvGrpSpPr>
        <p:grpSpPr>
          <a:xfrm>
            <a:off x="3925865" y="1471776"/>
            <a:ext cx="3990745" cy="3105721"/>
            <a:chOff x="1806805" y="2160949"/>
            <a:chExt cx="4357978" cy="3391512"/>
          </a:xfrm>
        </p:grpSpPr>
        <p:cxnSp>
          <p:nvCxnSpPr>
            <p:cNvPr id="489" name="Google Shape;489;p10"/>
            <p:cNvCxnSpPr/>
            <p:nvPr/>
          </p:nvCxnSpPr>
          <p:spPr>
            <a:xfrm rot="10800000" flipH="1">
              <a:off x="2531889" y="4191452"/>
              <a:ext cx="1450168" cy="676746"/>
            </a:xfrm>
            <a:prstGeom prst="bentConnector3">
              <a:avLst>
                <a:gd name="adj1" fmla="val -100370"/>
              </a:avLst>
            </a:prstGeom>
            <a:noFill/>
            <a:ln w="9525" cap="flat" cmpd="sng">
              <a:solidFill>
                <a:srgbClr val="C00000"/>
              </a:solidFill>
              <a:prstDash val="solid"/>
              <a:round/>
              <a:headEnd type="none" w="sm" len="sm"/>
              <a:tailEnd type="none" w="sm" len="sm"/>
            </a:ln>
          </p:spPr>
        </p:cxnSp>
        <p:cxnSp>
          <p:nvCxnSpPr>
            <p:cNvPr id="490" name="Google Shape;490;p10"/>
            <p:cNvCxnSpPr/>
            <p:nvPr/>
          </p:nvCxnSpPr>
          <p:spPr>
            <a:xfrm rot="10800000" flipH="1">
              <a:off x="3256973" y="3514706"/>
              <a:ext cx="1450168" cy="676746"/>
            </a:xfrm>
            <a:prstGeom prst="bentConnector3">
              <a:avLst>
                <a:gd name="adj1" fmla="val -95769"/>
              </a:avLst>
            </a:prstGeom>
            <a:noFill/>
            <a:ln w="9525" cap="flat" cmpd="sng">
              <a:solidFill>
                <a:srgbClr val="C00000"/>
              </a:solidFill>
              <a:prstDash val="solid"/>
              <a:round/>
              <a:headEnd type="none" w="sm" len="sm"/>
              <a:tailEnd type="none" w="sm" len="sm"/>
            </a:ln>
          </p:spPr>
        </p:cxnSp>
        <p:cxnSp>
          <p:nvCxnSpPr>
            <p:cNvPr id="491" name="Google Shape;491;p10"/>
            <p:cNvCxnSpPr/>
            <p:nvPr/>
          </p:nvCxnSpPr>
          <p:spPr>
            <a:xfrm rot="10800000" flipH="1">
              <a:off x="3989531" y="2836867"/>
              <a:ext cx="1450168" cy="676746"/>
            </a:xfrm>
            <a:prstGeom prst="bentConnector3">
              <a:avLst>
                <a:gd name="adj1" fmla="val -91120"/>
              </a:avLst>
            </a:prstGeom>
            <a:noFill/>
            <a:ln w="9525" cap="flat" cmpd="sng">
              <a:solidFill>
                <a:srgbClr val="C00000"/>
              </a:solidFill>
              <a:prstDash val="solid"/>
              <a:round/>
              <a:headEnd type="none" w="sm" len="sm"/>
              <a:tailEnd type="none" w="sm" len="sm"/>
            </a:ln>
          </p:spPr>
        </p:cxnSp>
        <p:cxnSp>
          <p:nvCxnSpPr>
            <p:cNvPr id="492" name="Google Shape;492;p10"/>
            <p:cNvCxnSpPr/>
            <p:nvPr/>
          </p:nvCxnSpPr>
          <p:spPr>
            <a:xfrm rot="10800000" flipH="1">
              <a:off x="4714615" y="2160949"/>
              <a:ext cx="1450168" cy="676746"/>
            </a:xfrm>
            <a:prstGeom prst="bentConnector3">
              <a:avLst>
                <a:gd name="adj1" fmla="val -86519"/>
              </a:avLst>
            </a:prstGeom>
            <a:noFill/>
            <a:ln w="9525" cap="flat" cmpd="sng">
              <a:solidFill>
                <a:srgbClr val="C00000"/>
              </a:solidFill>
              <a:prstDash val="solid"/>
              <a:round/>
              <a:headEnd type="none" w="sm" len="sm"/>
              <a:tailEnd type="triangle" w="med" len="med"/>
            </a:ln>
          </p:spPr>
        </p:cxnSp>
        <p:cxnSp>
          <p:nvCxnSpPr>
            <p:cNvPr id="493" name="Google Shape;493;p10"/>
            <p:cNvCxnSpPr/>
            <p:nvPr/>
          </p:nvCxnSpPr>
          <p:spPr>
            <a:xfrm rot="10800000" flipH="1">
              <a:off x="1806805" y="4875715"/>
              <a:ext cx="1450168" cy="676746"/>
            </a:xfrm>
            <a:prstGeom prst="bentConnector3">
              <a:avLst>
                <a:gd name="adj1" fmla="val -104971"/>
              </a:avLst>
            </a:prstGeom>
            <a:noFill/>
            <a:ln w="9525" cap="flat" cmpd="sng">
              <a:solidFill>
                <a:srgbClr val="C00000"/>
              </a:solidFill>
              <a:prstDash val="solid"/>
              <a:round/>
              <a:headEnd type="none" w="sm" len="sm"/>
              <a:tailEnd type="none" w="sm" len="sm"/>
            </a:ln>
          </p:spPr>
        </p:cxnSp>
      </p:grpSp>
      <p:sp>
        <p:nvSpPr>
          <p:cNvPr id="494" name="Google Shape;494;p10"/>
          <p:cNvSpPr txBox="1"/>
          <p:nvPr/>
        </p:nvSpPr>
        <p:spPr>
          <a:xfrm>
            <a:off x="7191697" y="1486682"/>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495" name="Google Shape;495;p1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496" name="Google Shape;496;p1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497" name="Google Shape;497;p1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1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21" name="Google Shape;521;p13"/>
          <p:cNvSpPr txBox="1">
            <a:spLocks noGrp="1"/>
          </p:cNvSpPr>
          <p:nvPr>
            <p:ph type="body" idx="4294967295"/>
          </p:nvPr>
        </p:nvSpPr>
        <p:spPr>
          <a:xfrm>
            <a:off x="539748" y="1481176"/>
            <a:ext cx="5680077"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Observation</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The observation involves identifying a problem </a:t>
            </a:r>
            <a:r>
              <a:rPr lang="es-ES" sz="1400">
                <a:solidFill>
                  <a:schemeClr val="dk2"/>
                </a:solidFill>
                <a:latin typeface="Arial"/>
                <a:ea typeface="Arial"/>
                <a:cs typeface="Arial"/>
                <a:sym typeface="Arial"/>
              </a:rPr>
              <a:t>and documentation involves learning more about it (from the library, Google Scholar, in databases, etc.).</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What is the problem? What is the context? What is known and unknown about the subject? What would solving it contribute?</a:t>
            </a:r>
            <a:endParaRPr sz="1400">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All the necessary data (information) is obtained in this stage, and it will be used in the subsequent stages. This initial information determines the object of study. This information must be</a:t>
            </a:r>
            <a:r>
              <a:rPr lang="es-ES" sz="1400">
                <a:solidFill>
                  <a:schemeClr val="dk2"/>
                </a:solidFill>
                <a:highlight>
                  <a:srgbClr val="C8BCC0"/>
                </a:highlight>
                <a:latin typeface="Arial"/>
                <a:ea typeface="Arial"/>
                <a:cs typeface="Arial"/>
                <a:sym typeface="Arial"/>
              </a:rPr>
              <a:t> rigorous, </a:t>
            </a:r>
            <a:r>
              <a:rPr lang="es-ES" sz="1400">
                <a:solidFill>
                  <a:schemeClr val="dk2"/>
                </a:solidFill>
                <a:latin typeface="Arial"/>
                <a:ea typeface="Arial"/>
                <a:cs typeface="Arial"/>
                <a:sym typeface="Arial"/>
              </a:rPr>
              <a:t>containing objective facts, and must not contain any subjective or personal input.</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22" name="Google Shape;522;p13"/>
          <p:cNvPicPr preferRelativeResize="0"/>
          <p:nvPr/>
        </p:nvPicPr>
        <p:blipFill rotWithShape="1">
          <a:blip r:embed="rId3">
            <a:alphaModFix/>
          </a:blip>
          <a:srcRect t="6400" b="3702"/>
          <a:stretch/>
        </p:blipFill>
        <p:spPr>
          <a:xfrm>
            <a:off x="6407400" y="2014543"/>
            <a:ext cx="2228600" cy="2003451"/>
          </a:xfrm>
          <a:prstGeom prst="rect">
            <a:avLst/>
          </a:prstGeom>
          <a:noFill/>
          <a:ln>
            <a:noFill/>
          </a:ln>
        </p:spPr>
      </p:pic>
      <p:sp>
        <p:nvSpPr>
          <p:cNvPr id="523" name="Google Shape;523;p1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Stages.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24" name="Google Shape;524;p1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25" name="Google Shape;525;p1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1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531" name="Google Shape;531;p14"/>
          <p:cNvSpPr txBox="1">
            <a:spLocks noGrp="1"/>
          </p:cNvSpPr>
          <p:nvPr>
            <p:ph type="body" idx="4294967295"/>
          </p:nvPr>
        </p:nvSpPr>
        <p:spPr>
          <a:xfrm>
            <a:off x="539748" y="1481176"/>
            <a:ext cx="4848681"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Hypothesis</a:t>
            </a:r>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After the observation, one or more research questions are formulated and answered by considering the hypothesis based on the observations. In other words, </a:t>
            </a:r>
            <a:r>
              <a:rPr lang="es-ES" sz="1400">
                <a:solidFill>
                  <a:schemeClr val="dk2"/>
                </a:solidFill>
                <a:highlight>
                  <a:srgbClr val="C8BCC0"/>
                </a:highlight>
                <a:latin typeface="Arial"/>
                <a:ea typeface="Arial"/>
                <a:cs typeface="Arial"/>
                <a:sym typeface="Arial"/>
              </a:rPr>
              <a:t>a possible and provisional explanation that enables us to understand the observed facts is presented.</a:t>
            </a:r>
            <a:endParaRPr>
              <a:highlight>
                <a:srgbClr val="C8BCC0"/>
              </a:highlight>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000">
                <a:solidFill>
                  <a:schemeClr val="dk2"/>
                </a:solidFill>
                <a:latin typeface="Arial"/>
                <a:ea typeface="Arial"/>
                <a:cs typeface="Arial"/>
                <a:sym typeface="Arial"/>
              </a:rPr>
              <a:t>https://www.agenciasinc.es/Visual/Ilustraciones/Edward-Jenner-administra-la-primera-vacuna-contra-la-viruela</a:t>
            </a:r>
            <a:endParaRPr/>
          </a:p>
        </p:txBody>
      </p:sp>
      <p:pic>
        <p:nvPicPr>
          <p:cNvPr id="532" name="Google Shape;532;p14"/>
          <p:cNvPicPr preferRelativeResize="0"/>
          <p:nvPr/>
        </p:nvPicPr>
        <p:blipFill rotWithShape="1">
          <a:blip r:embed="rId3">
            <a:alphaModFix/>
          </a:blip>
          <a:srcRect/>
          <a:stretch/>
        </p:blipFill>
        <p:spPr>
          <a:xfrm>
            <a:off x="6287407" y="1876504"/>
            <a:ext cx="1850999" cy="1994800"/>
          </a:xfrm>
          <a:prstGeom prst="rect">
            <a:avLst/>
          </a:prstGeom>
          <a:noFill/>
          <a:ln>
            <a:noFill/>
          </a:ln>
        </p:spPr>
      </p:pic>
      <p:sp>
        <p:nvSpPr>
          <p:cNvPr id="533" name="Google Shape;533;p1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3.1. The scientific method. Stages.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534" name="Google Shape;534;p1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The scientific method</a:t>
            </a:r>
            <a:endParaRPr sz="1400" b="0" i="0" u="none" strike="noStrike" cap="none">
              <a:solidFill>
                <a:srgbClr val="000000"/>
              </a:solidFill>
              <a:latin typeface="Arial"/>
              <a:ea typeface="Arial"/>
              <a:cs typeface="Arial"/>
              <a:sym typeface="Arial"/>
            </a:endParaRPr>
          </a:p>
        </p:txBody>
      </p:sp>
      <p:sp>
        <p:nvSpPr>
          <p:cNvPr id="535" name="Google Shape;535;p1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b="0" i="0" u="none" strike="noStrike" cap="none">
                <a:solidFill>
                  <a:srgbClr val="8D8D8D"/>
                </a:solidFill>
                <a:latin typeface="Arial"/>
                <a:ea typeface="Arial"/>
                <a:cs typeface="Arial"/>
                <a:sym typeface="Arial"/>
              </a:rPr>
              <a:t>Saving my territory </a:t>
            </a:r>
            <a:r>
              <a:rPr lang="es-ES" sz="1200" b="0" i="0" u="none" strike="noStrike" cap="none">
                <a:solidFill>
                  <a:srgbClr val="1D1D1B"/>
                </a:solidFill>
                <a:latin typeface="Arial"/>
                <a:ea typeface="Arial"/>
                <a:cs typeface="Arial"/>
                <a:sym typeface="Arial"/>
              </a:rPr>
              <a:t>- Research and the Scientific Method</a:t>
            </a:r>
            <a:endParaRPr sz="1200" b="0" i="0" u="none" strike="noStrike" cap="none">
              <a:solidFill>
                <a:srgbClr val="1D1D1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1386</Words>
  <Application>Microsoft Office PowerPoint</Application>
  <PresentationFormat>Presentación en pantalla (16:9)</PresentationFormat>
  <Paragraphs>165</Paragraphs>
  <Slides>17</Slides>
  <Notes>17</Notes>
  <HiddenSlides>0</HiddenSlides>
  <MMClips>0</MMClips>
  <ScaleCrop>false</ScaleCrop>
  <HeadingPairs>
    <vt:vector size="6" baseType="variant">
      <vt:variant>
        <vt:lpstr>Fuentes usadas</vt:lpstr>
      </vt:variant>
      <vt:variant>
        <vt:i4>4</vt:i4>
      </vt:variant>
      <vt:variant>
        <vt:lpstr>Tema</vt:lpstr>
      </vt:variant>
      <vt:variant>
        <vt:i4>4</vt:i4>
      </vt:variant>
      <vt:variant>
        <vt:lpstr>Títulos de diapositiva</vt:lpstr>
      </vt:variant>
      <vt:variant>
        <vt:i4>17</vt:i4>
      </vt:variant>
    </vt:vector>
  </HeadingPairs>
  <TitlesOfParts>
    <vt:vector size="25" baseType="lpstr">
      <vt:lpstr>Arial</vt:lpstr>
      <vt:lpstr>Bebas Neue</vt:lpstr>
      <vt:lpstr>Calibri</vt:lpstr>
      <vt:lpstr>Roboto</vt:lpstr>
      <vt:lpstr>1_Material</vt:lpstr>
      <vt:lpstr>Material</vt:lpstr>
      <vt:lpstr>Material</vt:lpstr>
      <vt:lpstr>2_Material</vt:lpstr>
      <vt:lpstr>Presentación de PowerPoint</vt:lpstr>
      <vt:lpstr>Objectives</vt:lpstr>
      <vt:lpstr>Research and the scientific method</vt:lpstr>
      <vt:lpstr>Research and the scientific method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lastModifiedBy>Begoña Ivars Nicólás</cp:lastModifiedBy>
  <cp:revision>1</cp:revision>
  <dcterms:modified xsi:type="dcterms:W3CDTF">2025-09-22T10:14:07Z</dcterms:modified>
</cp:coreProperties>
</file>